
<file path=[Content_Types].xml><?xml version="1.0" encoding="utf-8"?>
<Types xmlns="http://schemas.openxmlformats.org/package/2006/content-types">
  <Default Extension="glb" ContentType="model/gltf.binary"/>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410" r:id="rId2"/>
    <p:sldId id="383" r:id="rId3"/>
    <p:sldId id="277" r:id="rId4"/>
    <p:sldId id="272" r:id="rId5"/>
    <p:sldId id="262" r:id="rId6"/>
    <p:sldId id="314" r:id="rId7"/>
    <p:sldId id="299" r:id="rId8"/>
    <p:sldId id="273" r:id="rId9"/>
    <p:sldId id="411" r:id="rId10"/>
    <p:sldId id="322" r:id="rId11"/>
    <p:sldId id="320" r:id="rId12"/>
    <p:sldId id="323" r:id="rId13"/>
    <p:sldId id="324" r:id="rId14"/>
    <p:sldId id="325" r:id="rId15"/>
    <p:sldId id="326" r:id="rId16"/>
    <p:sldId id="327" r:id="rId17"/>
    <p:sldId id="328" r:id="rId18"/>
    <p:sldId id="329" r:id="rId19"/>
    <p:sldId id="348" r:id="rId20"/>
    <p:sldId id="3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6600"/>
    <a:srgbClr val="E09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56" d="100"/>
          <a:sy n="56" d="100"/>
        </p:scale>
        <p:origin x="2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D55C4-BF0D-4E79-8DC2-49EC1B20E608}"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A0DEC-B8F8-4758-84BB-7F5C9D92873F}" type="slidenum">
              <a:rPr lang="en-US" smtClean="0"/>
              <a:t>‹#›</a:t>
            </a:fld>
            <a:endParaRPr lang="en-US"/>
          </a:p>
        </p:txBody>
      </p:sp>
    </p:spTree>
    <p:extLst>
      <p:ext uri="{BB962C8B-B14F-4D97-AF65-F5344CB8AC3E}">
        <p14:creationId xmlns:p14="http://schemas.microsoft.com/office/powerpoint/2010/main" val="25754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982AF056-B9BA-A2B2-C2D1-B3B1182B474F}"/>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035A3A1D-0B81-D0A9-298B-B431E1E00E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8E24DC74-0840-53FF-D992-8FCED18800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5392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3267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2492-865A-FA70-98BA-51F090D39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6582-3317-BD66-7A85-5D67E3315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BF1AC-EC19-8710-925A-5965B390345F}"/>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81925D95-C051-FFEF-0778-40F8C020D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CE587-AF2B-140D-D051-7330595AC76A}"/>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51467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19231-58D6-16E7-7E43-E155761E0B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0A410-9400-9EE7-C3A0-F463A4D97A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AF43-B290-2EBA-8142-9C1B3F98A3EB}"/>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C3727D07-F163-C235-EAFB-7884650F7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EE764-A0D2-46DC-FF12-38912F7196C1}"/>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98101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2">
            <a:alphaModFix/>
          </a:blip>
          <a:srcRect r="49954"/>
          <a:stretch/>
        </p:blipFill>
        <p:spPr>
          <a:xfrm>
            <a:off x="6090568" y="0"/>
            <a:ext cx="6101433" cy="6858032"/>
          </a:xfrm>
          <a:prstGeom prst="rect">
            <a:avLst/>
          </a:prstGeom>
          <a:noFill/>
          <a:ln>
            <a:noFill/>
          </a:ln>
        </p:spPr>
      </p:pic>
      <p:sp>
        <p:nvSpPr>
          <p:cNvPr id="14" name="Google Shape;14;p3"/>
          <p:cNvSpPr/>
          <p:nvPr/>
        </p:nvSpPr>
        <p:spPr>
          <a:xfrm>
            <a:off x="0" y="-200"/>
            <a:ext cx="70676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ctrTitle"/>
          </p:nvPr>
        </p:nvSpPr>
        <p:spPr>
          <a:xfrm>
            <a:off x="914400" y="3838333"/>
            <a:ext cx="52196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6" name="Google Shape;16;p3"/>
          <p:cNvSpPr txBox="1">
            <a:spLocks noGrp="1"/>
          </p:cNvSpPr>
          <p:nvPr>
            <p:ph type="subTitle" idx="1"/>
          </p:nvPr>
        </p:nvSpPr>
        <p:spPr>
          <a:xfrm>
            <a:off x="914400" y="5310739"/>
            <a:ext cx="52196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endParaRPr/>
          </a:p>
        </p:txBody>
      </p:sp>
    </p:spTree>
    <p:extLst>
      <p:ext uri="{BB962C8B-B14F-4D97-AF65-F5344CB8AC3E}">
        <p14:creationId xmlns:p14="http://schemas.microsoft.com/office/powerpoint/2010/main" val="1994736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half">
  <p:cSld name="Blank half">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55" name="Google Shape;55;p12" descr="paint_transparent1.png"/>
          <p:cNvPicPr preferRelativeResize="0"/>
          <p:nvPr/>
        </p:nvPicPr>
        <p:blipFill rotWithShape="1">
          <a:blip r:embed="rId2">
            <a:alphaModFix/>
          </a:blip>
          <a:srcRect l="27161"/>
          <a:stretch/>
        </p:blipFill>
        <p:spPr>
          <a:xfrm>
            <a:off x="0" y="0"/>
            <a:ext cx="8880736" cy="6858000"/>
          </a:xfrm>
          <a:prstGeom prst="rect">
            <a:avLst/>
          </a:prstGeom>
          <a:noFill/>
          <a:ln>
            <a:noFill/>
          </a:ln>
        </p:spPr>
      </p:pic>
    </p:spTree>
    <p:extLst>
      <p:ext uri="{BB962C8B-B14F-4D97-AF65-F5344CB8AC3E}">
        <p14:creationId xmlns:p14="http://schemas.microsoft.com/office/powerpoint/2010/main" val="2856212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4" name="Google Shape;34;p7"/>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653033"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6" name="Google Shape;36;p7"/>
          <p:cNvSpPr txBox="1">
            <a:spLocks noGrp="1"/>
          </p:cNvSpPr>
          <p:nvPr>
            <p:ph type="body" idx="2"/>
          </p:nvPr>
        </p:nvSpPr>
        <p:spPr>
          <a:xfrm>
            <a:off x="3220181"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7" name="Google Shape;37;p7"/>
          <p:cNvSpPr txBox="1">
            <a:spLocks noGrp="1"/>
          </p:cNvSpPr>
          <p:nvPr>
            <p:ph type="body" idx="3"/>
          </p:nvPr>
        </p:nvSpPr>
        <p:spPr>
          <a:xfrm>
            <a:off x="5787329"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8" name="Google Shape;38;p7"/>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51020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8" name="Google Shape;28;p6"/>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609600" y="2949100"/>
            <a:ext cx="3566800" cy="35172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0" name="Google Shape;30;p6"/>
          <p:cNvSpPr txBox="1">
            <a:spLocks noGrp="1"/>
          </p:cNvSpPr>
          <p:nvPr>
            <p:ph type="body" idx="2"/>
          </p:nvPr>
        </p:nvSpPr>
        <p:spPr>
          <a:xfrm>
            <a:off x="4391208" y="2949100"/>
            <a:ext cx="3566800" cy="35172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1" name="Google Shape;31;p6"/>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4074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pic>
        <p:nvPicPr>
          <p:cNvPr id="44" name="Google Shape;44;p9" descr="paint_transparent1.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SzPts val="1400"/>
              <a:buNone/>
              <a:defRPr sz="1867"/>
            </a:lvl1pPr>
          </a:lstStyle>
          <a:p>
            <a:endParaRPr/>
          </a:p>
        </p:txBody>
      </p:sp>
      <p:sp>
        <p:nvSpPr>
          <p:cNvPr id="46" name="Google Shape;46;p9"/>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18395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9D71-1323-3010-5844-A9D47B701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D0E43-9EC6-91AA-CF57-2EF8D8C3A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22F21-0D83-80E9-6A0D-59E8BC70965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441D0FCB-00AD-E0D2-FE11-2A6682698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D54C1-020B-0E17-873A-14D2E8A6C68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5072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C747-24A0-65A7-7EA4-C8362C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DDEA2-C831-B9F0-48DA-221B1E06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04C0-F198-C723-5F6E-D47484CA268D}"/>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241963E8-A4EC-964E-2F6D-D831D5190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5C812-F255-CEA1-C2B3-3F818908213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4007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3DA8-5A0A-EEE7-694C-4747B286D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E7E93-FB64-D58D-5889-BE19587A3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69042-68A0-DC1C-7559-55164CB3A6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8EBCE-46A0-6A9C-0808-6F93B55041C2}"/>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B7F0F96D-BFEE-AF5F-0196-0DB588340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9F17E-DAD1-2F56-5DCA-EE0E757A258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46075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597A-770D-078C-4D07-E40002EC5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C7CF9-1577-4958-C636-F674CBAC7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8454-AC6A-479C-24C7-C922BD7F6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250FC-60B3-5E15-E2BC-1ECBD3C64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C61B4-2BC0-38D0-23C4-35761C731D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D466E-75B1-458C-B5EB-4B2ED37C046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8" name="Footer Placeholder 7">
            <a:extLst>
              <a:ext uri="{FF2B5EF4-FFF2-40B4-BE49-F238E27FC236}">
                <a16:creationId xmlns:a16="http://schemas.microsoft.com/office/drawing/2014/main" id="{E705305C-FE67-97C6-6966-DF7DA4712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5933CE-659F-F83E-43AC-370536DA717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18853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365D-4DBA-D350-423B-C9D29E1CF4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DC416-8D85-8F2E-2F25-C93928914760}"/>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4" name="Footer Placeholder 3">
            <a:extLst>
              <a:ext uri="{FF2B5EF4-FFF2-40B4-BE49-F238E27FC236}">
                <a16:creationId xmlns:a16="http://schemas.microsoft.com/office/drawing/2014/main" id="{64E56222-1F74-16F9-3AEE-0B4401964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CDB8A-E320-12C6-725E-F806FBFCD199}"/>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1746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76509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94D-5376-46A8-BC95-2B733A70B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0D932-4CB0-6CA2-E7E0-47CBE45DC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CD93BB-CB8A-26BB-70CC-AC6A89159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2A9C1-7261-10E5-0953-692E915158CA}"/>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A22D4768-6158-AB75-14A0-083E49C6E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D02D6-1CF2-97B0-AADD-6ED753EC88B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95902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13E8-1339-112A-6B3A-7056E9115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9BE71-33D0-294F-8860-B03FAD594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A76E6-73BF-25F1-C454-5F27DFD2A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1DB00-29AD-0C13-0568-C7B095B58E0C}"/>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9CB5D6FF-F624-5538-0FB7-C751B186C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34C6-7C27-F2F0-B2F3-DC9D6AD94B87}"/>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175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alpha val="10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5E1EC-0182-EA9D-6FC8-63E8000BF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F95A9-DFD7-088B-C532-4ECA4501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5D236-CDBE-2DAB-85EC-92F18D7BD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507D7EE7-41B8-2640-D434-6983FB962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4E8C6-0B00-A0BE-B0B9-746A2FEE3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EB98A-8481-42D3-ADC8-7F84A8FACCA9}" type="slidenum">
              <a:rPr lang="en-US" smtClean="0"/>
              <a:t>‹#›</a:t>
            </a:fld>
            <a:endParaRPr lang="en-US"/>
          </a:p>
        </p:txBody>
      </p:sp>
    </p:spTree>
    <p:extLst>
      <p:ext uri="{BB962C8B-B14F-4D97-AF65-F5344CB8AC3E}">
        <p14:creationId xmlns:p14="http://schemas.microsoft.com/office/powerpoint/2010/main" val="2245041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17/06/relationships/model3d" Target="../media/model3d2.glb"/><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6.png"/><Relationship Id="rId4" Type="http://schemas.microsoft.com/office/2017/06/relationships/model3d" Target="../media/model3d3.glb"/></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3.png"/><Relationship Id="rId5" Type="http://schemas.microsoft.com/office/2017/06/relationships/model3d" Target="../media/model3d6.glb"/><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5.svg"/><Relationship Id="rId11" Type="http://schemas.openxmlformats.org/officeDocument/2006/relationships/image" Target="../media/image5.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6.png"/><Relationship Id="rId4" Type="http://schemas.microsoft.com/office/2017/06/relationships/model3d" Target="../media/model3d3.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99490" marR="816610" algn="ctr">
              <a:lnSpc>
                <a:spcPct val="115000"/>
              </a:lnSpc>
              <a:spcBef>
                <a:spcPts val="0"/>
              </a:spcBef>
            </a:pPr>
            <a:r>
              <a:rPr lang="en-US" sz="2800" b="1" spc="3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3 </a:t>
            </a:r>
          </a:p>
          <a:p>
            <a:pPr marL="999490" marR="81661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p>
          <a:p>
            <a:pPr marL="999490" marR="81661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độc lập dân tộc và chủ nghĩa xã hội (tiếp)</a:t>
            </a:r>
            <a:endPar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algn="just"/>
            <a:r>
              <a:rPr lang="en-US">
                <a:latin typeface="ZapfChancery-Medium" panose="00000400000000000000" pitchFamily="2" charset="0"/>
                <a:ea typeface="ZapfChancery-Medium" panose="00000400000000000000" pitchFamily="2" charset="0"/>
                <a:cs typeface="ZapfChancery-Medium" panose="00000400000000000000" pitchFamily="2" charset="0"/>
              </a:rPr>
              <a:t>Nội dung chương 3 sẽ g</a:t>
            </a:r>
            <a:r>
              <a:rPr lang="vi-VN">
                <a:latin typeface="ZapfChancery-Medium" panose="00000400000000000000" pitchFamily="2" charset="0"/>
                <a:ea typeface="ZapfChancery-Medium" panose="00000400000000000000" pitchFamily="2" charset="0"/>
                <a:cs typeface="ZapfChancery-Medium" panose="00000400000000000000" pitchFamily="2" charset="0"/>
              </a:rPr>
              <a:t>iúp cho sinh viên nhận thức được bản chất khoa học, cách mạng và những sáng tạo trong tư tưởng Hồ Chí Minh về độc lập dân tộc và cách mạng giải phóng dân tộc; nắm được tính quy luật của cách mạng Việt Nam: độc lập dân tộc gắn liền với chủ nghĩa xã hội.</a:t>
            </a: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3.1.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độc lập dân tộc</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3.2.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chủ nghĩa xã hội và xây dựng chủ nghĩa xã hội ở việt nam</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3.3.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mối quan hệ giữa độc lập dân tộc và chủ nghĩa xã hội</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3.4.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độc lập dân tộc gắn liền với chủ nghĩa xã hội trong sự nghiệp cách mạng việt nam giai đoạn hiện nay</a:t>
            </a:r>
            <a:endPar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7E2499-3C0B-4534-B5E6-0D01FF0BF341}"/>
              </a:ext>
            </a:extLst>
          </p:cNvPr>
          <p:cNvSpPr>
            <a:spLocks noGrp="1"/>
          </p:cNvSpPr>
          <p:nvPr>
            <p:ph type="sldNum" idx="12"/>
          </p:nvPr>
        </p:nvSpPr>
        <p:spPr>
          <a:xfrm>
            <a:off x="11114940" y="5932083"/>
            <a:ext cx="731600" cy="524800"/>
          </a:xfrm>
        </p:spPr>
        <p:txBody>
          <a:bodyPr/>
          <a:lstStyle/>
          <a:p>
            <a:fld id="{00000000-1234-1234-1234-123412341234}" type="slidenum">
              <a:rPr lang="en" smtClean="0"/>
              <a:pPr/>
              <a:t>10</a:t>
            </a:fld>
            <a:endParaRPr lang="en"/>
          </a:p>
        </p:txBody>
      </p:sp>
      <p:sp>
        <p:nvSpPr>
          <p:cNvPr id="9" name="Title 1">
            <a:extLst>
              <a:ext uri="{FF2B5EF4-FFF2-40B4-BE49-F238E27FC236}">
                <a16:creationId xmlns:a16="http://schemas.microsoft.com/office/drawing/2014/main" id="{1B644FBD-BB78-46F6-88CE-B38AF3861888}"/>
              </a:ext>
            </a:extLst>
          </p:cNvPr>
          <p:cNvSpPr txBox="1">
            <a:spLocks/>
          </p:cNvSpPr>
          <p:nvPr/>
        </p:nvSpPr>
        <p:spPr>
          <a:xfrm>
            <a:off x="1251402" y="2288911"/>
            <a:ext cx="3520861" cy="280569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1pPr>
            <a:lvl2pPr marR="0" lvl="1"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2pPr>
            <a:lvl3pPr marR="0" lvl="2"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3pPr>
            <a:lvl4pPr marR="0" lvl="3"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4pPr>
            <a:lvl5pPr marR="0" lvl="4"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5pPr>
            <a:lvl6pPr marR="0" lvl="5"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6pPr>
            <a:lvl7pPr marR="0" lvl="6"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7pPr>
            <a:lvl8pPr marR="0" lvl="7"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8pPr>
            <a:lvl9pPr marR="0" lvl="8"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9pPr>
          </a:lstStyle>
          <a:p>
            <a:pPr indent="609585" algn="ctr">
              <a:lnSpc>
                <a:spcPct val="115000"/>
              </a:lnSpc>
              <a:spcBef>
                <a:spcPts val="400"/>
              </a:spcBef>
              <a:spcAft>
                <a:spcPts val="400"/>
              </a:spcAft>
            </a:pPr>
            <a:r>
              <a:rPr lang="vi-VN" b="1" dirty="0">
                <a:solidFill>
                  <a:schemeClr val="tx1"/>
                </a:solidFill>
                <a:latin typeface="Amatic SC" panose="00000500000000000000" pitchFamily="2" charset="-79"/>
                <a:cs typeface="Amatic SC" panose="00000500000000000000" pitchFamily="2" charset="-79"/>
              </a:rPr>
              <a:t>Mục tiêu chủ nghĩa xã hội ở Việt Nam</a:t>
            </a:r>
            <a:endParaRPr lang="en-US" b="1" dirty="0">
              <a:solidFill>
                <a:schemeClr val="tx1"/>
              </a:solidFill>
              <a:latin typeface="Amatic SC" panose="00000500000000000000" pitchFamily="2" charset="-79"/>
              <a:cs typeface="Amatic SC" panose="00000500000000000000" pitchFamily="2" charset="-79"/>
            </a:endParaRPr>
          </a:p>
        </p:txBody>
      </p:sp>
      <p:sp>
        <p:nvSpPr>
          <p:cNvPr id="11" name="Subtitle 2">
            <a:extLst>
              <a:ext uri="{FF2B5EF4-FFF2-40B4-BE49-F238E27FC236}">
                <a16:creationId xmlns:a16="http://schemas.microsoft.com/office/drawing/2014/main" id="{CDA7B08E-2A67-4157-AA60-49C5937BF0F8}"/>
              </a:ext>
            </a:extLst>
          </p:cNvPr>
          <p:cNvSpPr txBox="1">
            <a:spLocks/>
          </p:cNvSpPr>
          <p:nvPr/>
        </p:nvSpPr>
        <p:spPr>
          <a:xfrm>
            <a:off x="6096000" y="2984983"/>
            <a:ext cx="5108501" cy="2295677"/>
          </a:xfrm>
          <a:prstGeom prst="rect">
            <a:avLst/>
          </a:prstGeom>
        </p:spPr>
        <p:txBody>
          <a:bodyPr vert="horz" lIns="121920" tIns="60960" rIns="121920" bIns="6096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a:solidFill>
                  <a:srgbClr val="0066FF"/>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Chế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độ</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chính</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trị</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do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lao</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động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làm</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chủ</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Nhà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nước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có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hai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chức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năng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chủ</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với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và</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chuyên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chính</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với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kẻ</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thù</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của</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dân</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3" name="Slide Number Placeholder 13">
            <a:extLst>
              <a:ext uri="{FF2B5EF4-FFF2-40B4-BE49-F238E27FC236}">
                <a16:creationId xmlns:a16="http://schemas.microsoft.com/office/drawing/2014/main" id="{80D0064A-1A15-47D2-A6DE-1492AA8E1A70}"/>
              </a:ext>
            </a:extLst>
          </p:cNvPr>
          <p:cNvSpPr txBox="1">
            <a:spLocks/>
          </p:cNvSpPr>
          <p:nvPr/>
        </p:nvSpPr>
        <p:spPr>
          <a:xfrm>
            <a:off x="14888999" y="8064260"/>
            <a:ext cx="853440" cy="48683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fld id="{A84E6B45-7258-4033-90BA-E55A3EF74AED}" type="slidenum">
              <a:rPr lang="en-US" sz="2400"/>
              <a:pPr/>
              <a:t>10</a:t>
            </a:fld>
            <a:endParaRPr lang="en-US" sz="2400"/>
          </a:p>
        </p:txBody>
      </p:sp>
      <p:sp>
        <p:nvSpPr>
          <p:cNvPr id="2" name="Text Placeholder 2">
            <a:extLst>
              <a:ext uri="{FF2B5EF4-FFF2-40B4-BE49-F238E27FC236}">
                <a16:creationId xmlns:a16="http://schemas.microsoft.com/office/drawing/2014/main" id="{C7FC57A8-4C14-C9F6-6BE5-E55FCC42FE05}"/>
              </a:ext>
            </a:extLst>
          </p:cNvPr>
          <p:cNvSpPr>
            <a:spLocks noGrp="1"/>
          </p:cNvSpPr>
          <p:nvPr>
            <p:ph type="body" idx="1"/>
          </p:nvPr>
        </p:nvSpPr>
        <p:spPr>
          <a:xfrm>
            <a:off x="162044" y="23149"/>
            <a:ext cx="4213183" cy="1909824"/>
          </a:xfrm>
        </p:spPr>
        <p:txBody>
          <a:bodyPr/>
          <a:lstStyle/>
          <a:p>
            <a:pPr marL="169329" indent="0" algn="just">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en-US" sz="1600"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Mục tiêu chính trị</a:t>
            </a:r>
          </a:p>
          <a:p>
            <a:pPr marL="169329" indent="0" algn="just">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Mục tiêu kinh tế</a:t>
            </a:r>
          </a:p>
          <a:p>
            <a:pPr marL="169329" indent="0" algn="just">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Mục tiêu văn hóa</a:t>
            </a:r>
          </a:p>
          <a:p>
            <a:pPr marL="169329" indent="0" algn="just">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Mục tiêu về quan hệ xã hội</a:t>
            </a:r>
            <a:endParaRPr lang="en-US" sz="1600" i="1" dirty="0">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4" name="Straight Connector 3">
            <a:extLst>
              <a:ext uri="{FF2B5EF4-FFF2-40B4-BE49-F238E27FC236}">
                <a16:creationId xmlns:a16="http://schemas.microsoft.com/office/drawing/2014/main" id="{40989648-698D-2150-582C-777D3E7D4170}"/>
              </a:ext>
            </a:extLst>
          </p:cNvPr>
          <p:cNvCxnSpPr/>
          <p:nvPr/>
        </p:nvCxnSpPr>
        <p:spPr>
          <a:xfrm>
            <a:off x="416693" y="1817223"/>
            <a:ext cx="1125418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56C5D047-D2D3-73B5-EE8A-CCD96D62DFF8}"/>
              </a:ext>
            </a:extLst>
          </p:cNvPr>
          <p:cNvSpPr txBox="1"/>
          <p:nvPr/>
        </p:nvSpPr>
        <p:spPr>
          <a:xfrm>
            <a:off x="5124793" y="1337758"/>
            <a:ext cx="2898258" cy="461665"/>
          </a:xfrm>
          <a:prstGeom prst="rect">
            <a:avLst/>
          </a:prstGeom>
          <a:noFill/>
        </p:spPr>
        <p:txBody>
          <a:bodyPr wrap="square">
            <a:spAutoFit/>
          </a:bodyPr>
          <a:lstStyle/>
          <a:p>
            <a:pPr marL="0" indent="0" algn="just">
              <a:buNone/>
            </a:pPr>
            <a:r>
              <a:rPr lang="en-US" sz="2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Mục tiêu chính trị</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5" name="Group 14">
            <a:extLst>
              <a:ext uri="{FF2B5EF4-FFF2-40B4-BE49-F238E27FC236}">
                <a16:creationId xmlns:a16="http://schemas.microsoft.com/office/drawing/2014/main" id="{238D622B-449B-5572-2AE7-730CD665CC1B}"/>
              </a:ext>
            </a:extLst>
          </p:cNvPr>
          <p:cNvGrpSpPr/>
          <p:nvPr/>
        </p:nvGrpSpPr>
        <p:grpSpPr>
          <a:xfrm>
            <a:off x="-633627" y="4016416"/>
            <a:ext cx="4002918" cy="2723920"/>
            <a:chOff x="-633627" y="4016416"/>
            <a:chExt cx="4002918" cy="2723920"/>
          </a:xfrm>
        </p:grpSpPr>
        <p:sp>
          <p:nvSpPr>
            <p:cNvPr id="16" name="Freeform: Shape 15">
              <a:extLst>
                <a:ext uri="{FF2B5EF4-FFF2-40B4-BE49-F238E27FC236}">
                  <a16:creationId xmlns:a16="http://schemas.microsoft.com/office/drawing/2014/main" id="{6523D8B5-52FE-D121-E4B0-7128409568F8}"/>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400A9395-AEC9-1490-7A25-F864E7558625}"/>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8" name="Picture 17" descr="C:\Users\QUOC HUY\Desktop\Logo_Đại_học_FPT.png">
            <a:extLst>
              <a:ext uri="{FF2B5EF4-FFF2-40B4-BE49-F238E27FC236}">
                <a16:creationId xmlns:a16="http://schemas.microsoft.com/office/drawing/2014/main" id="{1A47D9F0-CD86-352A-4F34-66CF0DBF64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94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73337F-EFD9-468F-B22E-AF856AEBA999}"/>
              </a:ext>
            </a:extLst>
          </p:cNvPr>
          <p:cNvSpPr>
            <a:spLocks noGrp="1"/>
          </p:cNvSpPr>
          <p:nvPr>
            <p:ph type="sldNum" idx="12"/>
          </p:nvPr>
        </p:nvSpPr>
        <p:spPr/>
        <p:txBody>
          <a:bodyPr/>
          <a:lstStyle/>
          <a:p>
            <a:fld id="{00000000-1234-1234-1234-123412341234}" type="slidenum">
              <a:rPr lang="en" smtClean="0"/>
              <a:pPr/>
              <a:t>11</a:t>
            </a:fld>
            <a:endParaRPr lang="en"/>
          </a:p>
        </p:txBody>
      </p:sp>
      <p:sp>
        <p:nvSpPr>
          <p:cNvPr id="40" name="Title 1">
            <a:extLst>
              <a:ext uri="{FF2B5EF4-FFF2-40B4-BE49-F238E27FC236}">
                <a16:creationId xmlns:a16="http://schemas.microsoft.com/office/drawing/2014/main" id="{86382EA5-7E3A-47F7-8F8B-65D8F20C8DAA}"/>
              </a:ext>
            </a:extLst>
          </p:cNvPr>
          <p:cNvSpPr txBox="1">
            <a:spLocks/>
          </p:cNvSpPr>
          <p:nvPr/>
        </p:nvSpPr>
        <p:spPr>
          <a:xfrm>
            <a:off x="1257810" y="2665379"/>
            <a:ext cx="3520861" cy="2805697"/>
          </a:xfrm>
          <a:prstGeom prst="rect">
            <a:avLst/>
          </a:prstGeom>
          <a:noFill/>
        </p:spPr>
        <p:txBody>
          <a:bodyPr>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609585" algn="ctr">
              <a:lnSpc>
                <a:spcPct val="115000"/>
              </a:lnSpc>
              <a:spcBef>
                <a:spcPts val="400"/>
              </a:spcBef>
              <a:spcAft>
                <a:spcPts val="400"/>
              </a:spcAft>
            </a:pPr>
            <a:r>
              <a:rPr lang="vi-VN" sz="8800" b="1" dirty="0">
                <a:solidFill>
                  <a:schemeClr val="tx1"/>
                </a:solidFill>
                <a:latin typeface="Amatic SC" panose="00000500000000000000" pitchFamily="2" charset="-79"/>
                <a:cs typeface="Amatic SC" panose="00000500000000000000" pitchFamily="2" charset="-79"/>
              </a:rPr>
              <a:t>Mục tiêu chủ nghĩa xã hội ở Việt Nam</a:t>
            </a:r>
            <a:endParaRPr lang="en-US" sz="8800" b="1" dirty="0">
              <a:solidFill>
                <a:schemeClr val="tx1"/>
              </a:solidFill>
              <a:latin typeface="Amatic SC" panose="00000500000000000000" pitchFamily="2" charset="-79"/>
              <a:cs typeface="Amatic SC" panose="00000500000000000000" pitchFamily="2" charset="-79"/>
            </a:endParaRPr>
          </a:p>
        </p:txBody>
      </p:sp>
      <p:sp>
        <p:nvSpPr>
          <p:cNvPr id="42" name="Subtitle 2">
            <a:extLst>
              <a:ext uri="{FF2B5EF4-FFF2-40B4-BE49-F238E27FC236}">
                <a16:creationId xmlns:a16="http://schemas.microsoft.com/office/drawing/2014/main" id="{63955E46-BA79-4EBD-9529-63C15D822B76}"/>
              </a:ext>
            </a:extLst>
          </p:cNvPr>
          <p:cNvSpPr txBox="1">
            <a:spLocks/>
          </p:cNvSpPr>
          <p:nvPr/>
        </p:nvSpPr>
        <p:spPr>
          <a:xfrm>
            <a:off x="5444911" y="2958107"/>
            <a:ext cx="5844746" cy="2942174"/>
          </a:xfrm>
          <a:prstGeom prst="rect">
            <a:avLst/>
          </a:prstGeom>
        </p:spPr>
        <p:txBody>
          <a:bodyPr vert="horz" lIns="121920" tIns="60960" rIns="121920" bIns="6096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Xây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dựng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nền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kinh</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tế</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xã</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hội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chủ</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nghĩa</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với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công-nông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nghiệp</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hiện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đại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khoa</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học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kỹ</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thuật</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tiên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tiến</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Cải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thiện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đời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sống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dân</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Nền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kinh</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tế</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phải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phát</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triển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toàn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diện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các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ngành</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3" name="Subtitle 2">
            <a:extLst>
              <a:ext uri="{FF2B5EF4-FFF2-40B4-BE49-F238E27FC236}">
                <a16:creationId xmlns:a16="http://schemas.microsoft.com/office/drawing/2014/main" id="{97A2E73B-EE46-4918-BE9A-22A8BE866569}"/>
              </a:ext>
            </a:extLst>
          </p:cNvPr>
          <p:cNvSpPr txBox="1">
            <a:spLocks/>
          </p:cNvSpPr>
          <p:nvPr/>
        </p:nvSpPr>
        <p:spPr>
          <a:xfrm>
            <a:off x="7161892" y="4068228"/>
            <a:ext cx="8204136" cy="2942173"/>
          </a:xfrm>
          <a:prstGeom prst="rect">
            <a:avLst/>
          </a:prstGeom>
        </p:spPr>
        <p:txBody>
          <a:bodyPr vert="horz" lIns="121920" tIns="60960" rIns="121920" bIns="6096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sz="2667" dirty="0"/>
          </a:p>
        </p:txBody>
      </p:sp>
      <p:sp>
        <p:nvSpPr>
          <p:cNvPr id="2" name="Text Placeholder 2">
            <a:extLst>
              <a:ext uri="{FF2B5EF4-FFF2-40B4-BE49-F238E27FC236}">
                <a16:creationId xmlns:a16="http://schemas.microsoft.com/office/drawing/2014/main" id="{136610A3-0802-BD20-18E5-DEA7BDCD335D}"/>
              </a:ext>
            </a:extLst>
          </p:cNvPr>
          <p:cNvSpPr>
            <a:spLocks noGrp="1"/>
          </p:cNvSpPr>
          <p:nvPr>
            <p:ph type="body" idx="1"/>
          </p:nvPr>
        </p:nvSpPr>
        <p:spPr>
          <a:xfrm>
            <a:off x="150471" y="34001"/>
            <a:ext cx="4213183" cy="1909824"/>
          </a:xfrm>
        </p:spPr>
        <p:txBody>
          <a:bodyPr/>
          <a:lstStyle/>
          <a:p>
            <a:pPr marL="169329" indent="0" algn="just">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Mục tiêu chính trị</a:t>
            </a:r>
          </a:p>
          <a:p>
            <a:pPr marL="169329" indent="0" algn="just">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en-US" sz="1600"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Mục tiêu kinh tế</a:t>
            </a:r>
          </a:p>
          <a:p>
            <a:pPr marL="169329" indent="0" algn="just">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Mục tiêu văn hóa</a:t>
            </a:r>
          </a:p>
          <a:p>
            <a:pPr marL="169329" indent="0" algn="just">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Mục tiêu về quan hệ xã hội</a:t>
            </a:r>
            <a:endParaRPr lang="en-US" sz="1600" i="1" dirty="0">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4" name="Straight Connector 3">
            <a:extLst>
              <a:ext uri="{FF2B5EF4-FFF2-40B4-BE49-F238E27FC236}">
                <a16:creationId xmlns:a16="http://schemas.microsoft.com/office/drawing/2014/main" id="{9F9CA162-1461-39FB-7A58-99F017F9E840}"/>
              </a:ext>
            </a:extLst>
          </p:cNvPr>
          <p:cNvCxnSpPr/>
          <p:nvPr/>
        </p:nvCxnSpPr>
        <p:spPr>
          <a:xfrm>
            <a:off x="416693" y="1644226"/>
            <a:ext cx="1125418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3B8757E0-FC99-BC09-32F1-3C368F6697C9}"/>
              </a:ext>
            </a:extLst>
          </p:cNvPr>
          <p:cNvSpPr txBox="1"/>
          <p:nvPr/>
        </p:nvSpPr>
        <p:spPr>
          <a:xfrm>
            <a:off x="5042577" y="1036906"/>
            <a:ext cx="2974687" cy="461665"/>
          </a:xfrm>
          <a:prstGeom prst="rect">
            <a:avLst/>
          </a:prstGeom>
          <a:noFill/>
        </p:spPr>
        <p:txBody>
          <a:bodyPr wrap="square">
            <a:spAutoFit/>
          </a:bodyPr>
          <a:lstStyle/>
          <a:p>
            <a:pPr marL="0" indent="0">
              <a:buNone/>
            </a:pPr>
            <a:r>
              <a:rPr lang="en-US" sz="2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Mục tiêu kinh tế</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1" name="Group 10">
            <a:extLst>
              <a:ext uri="{FF2B5EF4-FFF2-40B4-BE49-F238E27FC236}">
                <a16:creationId xmlns:a16="http://schemas.microsoft.com/office/drawing/2014/main" id="{70562862-1036-C8D1-861B-AF1975D7DAA0}"/>
              </a:ext>
            </a:extLst>
          </p:cNvPr>
          <p:cNvGrpSpPr/>
          <p:nvPr/>
        </p:nvGrpSpPr>
        <p:grpSpPr>
          <a:xfrm>
            <a:off x="-633627" y="4016416"/>
            <a:ext cx="4002918" cy="2723920"/>
            <a:chOff x="-633627" y="4016416"/>
            <a:chExt cx="4002918" cy="2723920"/>
          </a:xfrm>
        </p:grpSpPr>
        <p:sp>
          <p:nvSpPr>
            <p:cNvPr id="12" name="Freeform: Shape 11">
              <a:extLst>
                <a:ext uri="{FF2B5EF4-FFF2-40B4-BE49-F238E27FC236}">
                  <a16:creationId xmlns:a16="http://schemas.microsoft.com/office/drawing/2014/main" id="{89497DA5-CAAD-46B7-1B6C-CCAB7537A5FB}"/>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C9237601-EC90-A5F3-A7C4-E8B7F87946AC}"/>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4" name="Picture 13" descr="C:\Users\QUOC HUY\Desktop\Logo_Đại_học_FPT.png">
            <a:extLst>
              <a:ext uri="{FF2B5EF4-FFF2-40B4-BE49-F238E27FC236}">
                <a16:creationId xmlns:a16="http://schemas.microsoft.com/office/drawing/2014/main" id="{42FCADD0-5A0B-BC55-1121-EFE78BF9EA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38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arn(inVertical)">
                                      <p:cBhvr>
                                        <p:cTn id="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670267D-C839-4089-9C8D-A3F4D369FAB0}"/>
              </a:ext>
            </a:extLst>
          </p:cNvPr>
          <p:cNvSpPr>
            <a:spLocks noGrp="1"/>
          </p:cNvSpPr>
          <p:nvPr>
            <p:ph type="sldNum" idx="12"/>
          </p:nvPr>
        </p:nvSpPr>
        <p:spPr/>
        <p:txBody>
          <a:bodyPr/>
          <a:lstStyle/>
          <a:p>
            <a:fld id="{00000000-1234-1234-1234-123412341234}" type="slidenum">
              <a:rPr lang="en" smtClean="0"/>
              <a:pPr/>
              <a:t>12</a:t>
            </a:fld>
            <a:endParaRPr lang="en"/>
          </a:p>
        </p:txBody>
      </p:sp>
      <p:sp>
        <p:nvSpPr>
          <p:cNvPr id="10" name="Title 1">
            <a:extLst>
              <a:ext uri="{FF2B5EF4-FFF2-40B4-BE49-F238E27FC236}">
                <a16:creationId xmlns:a16="http://schemas.microsoft.com/office/drawing/2014/main" id="{118769EC-A439-4E57-9B44-DD8197FD1AEB}"/>
              </a:ext>
            </a:extLst>
          </p:cNvPr>
          <p:cNvSpPr>
            <a:spLocks noGrp="1"/>
          </p:cNvSpPr>
          <p:nvPr>
            <p:ph type="title"/>
          </p:nvPr>
        </p:nvSpPr>
        <p:spPr>
          <a:xfrm>
            <a:off x="1392856" y="2752152"/>
            <a:ext cx="3637252" cy="2942173"/>
          </a:xfrm>
          <a:noFill/>
        </p:spPr>
        <p:txBody>
          <a:bodyPr>
            <a:noAutofit/>
          </a:bodyPr>
          <a:lstStyle/>
          <a:p>
            <a:pPr indent="609585" algn="ctr">
              <a:lnSpc>
                <a:spcPct val="115000"/>
              </a:lnSpc>
              <a:spcBef>
                <a:spcPts val="400"/>
              </a:spcBef>
              <a:spcAft>
                <a:spcPts val="400"/>
              </a:spcAft>
            </a:pPr>
            <a:r>
              <a:rPr lang="vi-VN" sz="5467" b="1" dirty="0">
                <a:latin typeface="Amatic SC" panose="00000500000000000000" pitchFamily="2" charset="-79"/>
                <a:cs typeface="Amatic SC" panose="00000500000000000000" pitchFamily="2" charset="-79"/>
              </a:rPr>
              <a:t>Mục tiêu chủ nghĩa xã hội ở Việt Nam</a:t>
            </a:r>
            <a:endParaRPr lang="en-US" sz="5467" b="1" dirty="0">
              <a:latin typeface="Amatic SC" panose="00000500000000000000" pitchFamily="2" charset="-79"/>
              <a:cs typeface="Amatic SC" panose="00000500000000000000" pitchFamily="2" charset="-79"/>
            </a:endParaRPr>
          </a:p>
        </p:txBody>
      </p:sp>
      <p:sp>
        <p:nvSpPr>
          <p:cNvPr id="12" name="Subtitle 2">
            <a:extLst>
              <a:ext uri="{FF2B5EF4-FFF2-40B4-BE49-F238E27FC236}">
                <a16:creationId xmlns:a16="http://schemas.microsoft.com/office/drawing/2014/main" id="{80AF1E10-3612-420C-820C-E30F13450B35}"/>
              </a:ext>
            </a:extLst>
          </p:cNvPr>
          <p:cNvSpPr txBox="1">
            <a:spLocks/>
          </p:cNvSpPr>
          <p:nvPr/>
        </p:nvSpPr>
        <p:spPr>
          <a:xfrm>
            <a:off x="5394500" y="2722988"/>
            <a:ext cx="5869460" cy="3395417"/>
          </a:xfrm>
          <a:prstGeom prst="rect">
            <a:avLst/>
          </a:prstGeom>
        </p:spPr>
        <p:txBody>
          <a:bodyPr vert="horz" lIns="121920" tIns="60960" rIns="121920" bIns="6096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Xóa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nạn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mù</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chữ</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xây</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dựng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phát</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triển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giáo</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dục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nâng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cao</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trí</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Phát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triển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văn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hóa</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nghệ</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thuật</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thực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hiện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nếp</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sống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mới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lành</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mạnh</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Bài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trừ</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mê</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tín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dị</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đoan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khắc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phục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phong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tục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tập</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quán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lạc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hậu</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3" name="Subtitle 2">
            <a:extLst>
              <a:ext uri="{FF2B5EF4-FFF2-40B4-BE49-F238E27FC236}">
                <a16:creationId xmlns:a16="http://schemas.microsoft.com/office/drawing/2014/main" id="{54D39C2B-F0AC-48CF-8721-6EA374F383D9}"/>
              </a:ext>
            </a:extLst>
          </p:cNvPr>
          <p:cNvSpPr txBox="1">
            <a:spLocks/>
          </p:cNvSpPr>
          <p:nvPr/>
        </p:nvSpPr>
        <p:spPr>
          <a:xfrm>
            <a:off x="7161892" y="4068228"/>
            <a:ext cx="8204136" cy="2942173"/>
          </a:xfrm>
          <a:prstGeom prst="rect">
            <a:avLst/>
          </a:prstGeom>
        </p:spPr>
        <p:txBody>
          <a:bodyPr vert="horz" lIns="121920" tIns="60960" rIns="121920" bIns="6096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sz="2667" dirty="0"/>
          </a:p>
        </p:txBody>
      </p:sp>
      <p:sp>
        <p:nvSpPr>
          <p:cNvPr id="2" name="Text Placeholder 2">
            <a:extLst>
              <a:ext uri="{FF2B5EF4-FFF2-40B4-BE49-F238E27FC236}">
                <a16:creationId xmlns:a16="http://schemas.microsoft.com/office/drawing/2014/main" id="{2CD3A01C-90D1-1E4C-0153-EA7C1DAD7490}"/>
              </a:ext>
            </a:extLst>
          </p:cNvPr>
          <p:cNvSpPr>
            <a:spLocks noGrp="1"/>
          </p:cNvSpPr>
          <p:nvPr>
            <p:ph type="body" idx="1"/>
          </p:nvPr>
        </p:nvSpPr>
        <p:spPr>
          <a:xfrm>
            <a:off x="162044" y="23149"/>
            <a:ext cx="4213183" cy="1909824"/>
          </a:xfrm>
        </p:spPr>
        <p:txBody>
          <a:bodyPr/>
          <a:lstStyle/>
          <a:p>
            <a:pPr marL="169329" indent="0" algn="just">
              <a:lnSpc>
                <a:spcPct val="100000"/>
              </a:lnSpc>
              <a:buNone/>
            </a:pPr>
            <a:r>
              <a:rPr lang="en-US" i="1">
                <a:latin typeface="NewCentury-Narrow" panose="020B0500000000000000" pitchFamily="34" charset="0"/>
                <a:ea typeface="NewCentury-Narrow" panose="020B0500000000000000" pitchFamily="34" charset="0"/>
                <a:cs typeface="NewCentury-Narrow" panose="020B0500000000000000" pitchFamily="34" charset="0"/>
              </a:rPr>
              <a:t>▪ Mục tiêu chính trị</a:t>
            </a:r>
          </a:p>
          <a:p>
            <a:pPr marL="169329" indent="0" algn="just">
              <a:lnSpc>
                <a:spcPct val="100000"/>
              </a:lnSpc>
              <a:buNone/>
            </a:pPr>
            <a:r>
              <a:rPr lang="en-US" i="1">
                <a:latin typeface="NewCentury-Narrow" panose="020B0500000000000000" pitchFamily="34" charset="0"/>
                <a:ea typeface="NewCentury-Narrow" panose="020B0500000000000000" pitchFamily="34" charset="0"/>
                <a:cs typeface="NewCentury-Narrow" panose="020B0500000000000000" pitchFamily="34" charset="0"/>
              </a:rPr>
              <a:t>▪ Mục tiêu kinh tế</a:t>
            </a:r>
          </a:p>
          <a:p>
            <a:pPr marL="169329" indent="0" algn="just">
              <a:lnSpc>
                <a:spcPct val="100000"/>
              </a:lnSpc>
              <a:buNone/>
            </a:pPr>
            <a:r>
              <a:rPr lang="en-US" i="1">
                <a:latin typeface="NewCentury-Narrow" panose="020B0500000000000000" pitchFamily="34" charset="0"/>
                <a:ea typeface="NewCentury-Narrow" panose="020B0500000000000000" pitchFamily="34" charset="0"/>
                <a:cs typeface="NewCentury-Narrow" panose="020B0500000000000000" pitchFamily="34" charset="0"/>
              </a:rPr>
              <a:t>▪ </a:t>
            </a:r>
            <a:r>
              <a:rPr lang="en-US"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Mục tiêu văn hóa</a:t>
            </a:r>
          </a:p>
          <a:p>
            <a:pPr marL="169329" indent="0" algn="just">
              <a:lnSpc>
                <a:spcPct val="100000"/>
              </a:lnSpc>
              <a:buNone/>
            </a:pPr>
            <a:r>
              <a:rPr lang="en-US" i="1">
                <a:latin typeface="NewCentury-Narrow" panose="020B0500000000000000" pitchFamily="34" charset="0"/>
                <a:ea typeface="NewCentury-Narrow" panose="020B0500000000000000" pitchFamily="34" charset="0"/>
                <a:cs typeface="NewCentury-Narrow" panose="020B0500000000000000" pitchFamily="34" charset="0"/>
              </a:rPr>
              <a:t>▪  </a:t>
            </a:r>
            <a:r>
              <a:rPr lang="vi-VN" i="1">
                <a:latin typeface="NewCentury-Narrow" panose="020B0500000000000000" pitchFamily="34" charset="0"/>
                <a:ea typeface="NewCentury-Narrow" panose="020B0500000000000000" pitchFamily="34" charset="0"/>
                <a:cs typeface="NewCentury-Narrow" panose="020B0500000000000000" pitchFamily="34" charset="0"/>
              </a:rPr>
              <a:t>Mục tiêu về quan hệ xã hội</a:t>
            </a:r>
            <a:endParaRPr lang="en-US" i="1" dirty="0">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3" name="Straight Connector 2">
            <a:extLst>
              <a:ext uri="{FF2B5EF4-FFF2-40B4-BE49-F238E27FC236}">
                <a16:creationId xmlns:a16="http://schemas.microsoft.com/office/drawing/2014/main" id="{7E5EBCC3-C4EA-FAB1-840C-ED3B2F39C1B0}"/>
              </a:ext>
            </a:extLst>
          </p:cNvPr>
          <p:cNvCxnSpPr/>
          <p:nvPr/>
        </p:nvCxnSpPr>
        <p:spPr>
          <a:xfrm>
            <a:off x="416693" y="1817223"/>
            <a:ext cx="1125418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A58631CC-CA15-1EDA-5A5E-0A9EDF2B3F12}"/>
              </a:ext>
            </a:extLst>
          </p:cNvPr>
          <p:cNvSpPr txBox="1"/>
          <p:nvPr/>
        </p:nvSpPr>
        <p:spPr>
          <a:xfrm>
            <a:off x="4579311" y="1215600"/>
            <a:ext cx="3410259" cy="461665"/>
          </a:xfrm>
          <a:prstGeom prst="rect">
            <a:avLst/>
          </a:prstGeom>
          <a:noFill/>
        </p:spPr>
        <p:txBody>
          <a:bodyPr wrap="square">
            <a:spAutoFit/>
          </a:bodyPr>
          <a:lstStyle/>
          <a:p>
            <a:pPr marL="0" indent="0" algn="just">
              <a:buNone/>
            </a:pPr>
            <a:r>
              <a:rPr lang="en-US" sz="2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Mục tiêu văn hóa</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4" name="Group 13">
            <a:extLst>
              <a:ext uri="{FF2B5EF4-FFF2-40B4-BE49-F238E27FC236}">
                <a16:creationId xmlns:a16="http://schemas.microsoft.com/office/drawing/2014/main" id="{4BD55969-D6A2-FCE6-D1B5-55D74B8C546B}"/>
              </a:ext>
            </a:extLst>
          </p:cNvPr>
          <p:cNvGrpSpPr/>
          <p:nvPr/>
        </p:nvGrpSpPr>
        <p:grpSpPr>
          <a:xfrm>
            <a:off x="-633627" y="4016416"/>
            <a:ext cx="4002918" cy="2723920"/>
            <a:chOff x="-633627" y="4016416"/>
            <a:chExt cx="4002918" cy="2723920"/>
          </a:xfrm>
        </p:grpSpPr>
        <p:sp>
          <p:nvSpPr>
            <p:cNvPr id="15" name="Freeform: Shape 14">
              <a:extLst>
                <a:ext uri="{FF2B5EF4-FFF2-40B4-BE49-F238E27FC236}">
                  <a16:creationId xmlns:a16="http://schemas.microsoft.com/office/drawing/2014/main" id="{2153F7A6-A6E8-95EC-62A0-5C41D50E603A}"/>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B3C877B0-A8E4-786D-ECF0-CE35C6265125}"/>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7" name="Picture 16" descr="C:\Users\QUOC HUY\Desktop\Logo_Đại_học_FPT.png">
            <a:extLst>
              <a:ext uri="{FF2B5EF4-FFF2-40B4-BE49-F238E27FC236}">
                <a16:creationId xmlns:a16="http://schemas.microsoft.com/office/drawing/2014/main" id="{25680F1B-B996-9B9C-A651-D3C15B06F4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24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2245FC-DD31-433C-B263-A656E799AC3D}"/>
              </a:ext>
            </a:extLst>
          </p:cNvPr>
          <p:cNvSpPr>
            <a:spLocks noGrp="1"/>
          </p:cNvSpPr>
          <p:nvPr>
            <p:ph type="sldNum" idx="12"/>
          </p:nvPr>
        </p:nvSpPr>
        <p:spPr/>
        <p:txBody>
          <a:bodyPr/>
          <a:lstStyle/>
          <a:p>
            <a:fld id="{00000000-1234-1234-1234-123412341234}" type="slidenum">
              <a:rPr lang="en" smtClean="0"/>
              <a:pPr/>
              <a:t>13</a:t>
            </a:fld>
            <a:endParaRPr lang="en"/>
          </a:p>
        </p:txBody>
      </p:sp>
      <p:sp>
        <p:nvSpPr>
          <p:cNvPr id="4" name="Slide Number Placeholder 5">
            <a:extLst>
              <a:ext uri="{FF2B5EF4-FFF2-40B4-BE49-F238E27FC236}">
                <a16:creationId xmlns:a16="http://schemas.microsoft.com/office/drawing/2014/main" id="{76BC8418-36E2-4A17-BAE3-115554AC64AE}"/>
              </a:ext>
            </a:extLst>
          </p:cNvPr>
          <p:cNvSpPr txBox="1">
            <a:spLocks/>
          </p:cNvSpPr>
          <p:nvPr/>
        </p:nvSpPr>
        <p:spPr>
          <a:xfrm>
            <a:off x="11307445" y="6231535"/>
            <a:ext cx="731600" cy="524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fld id="{00000000-1234-1234-1234-123412341234}" type="slidenum">
              <a:rPr lang="en" sz="2400"/>
              <a:pPr/>
              <a:t>13</a:t>
            </a:fld>
            <a:endParaRPr lang="en" sz="2400"/>
          </a:p>
        </p:txBody>
      </p:sp>
      <p:sp>
        <p:nvSpPr>
          <p:cNvPr id="8" name="Title 1">
            <a:extLst>
              <a:ext uri="{FF2B5EF4-FFF2-40B4-BE49-F238E27FC236}">
                <a16:creationId xmlns:a16="http://schemas.microsoft.com/office/drawing/2014/main" id="{D2AF93CC-8EC3-483F-8AA5-1735A1991F15}"/>
              </a:ext>
            </a:extLst>
          </p:cNvPr>
          <p:cNvSpPr txBox="1">
            <a:spLocks/>
          </p:cNvSpPr>
          <p:nvPr/>
        </p:nvSpPr>
        <p:spPr>
          <a:xfrm>
            <a:off x="1037482" y="2569587"/>
            <a:ext cx="3731288" cy="303691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1pPr>
            <a:lvl2pPr marR="0" lvl="1"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2pPr>
            <a:lvl3pPr marR="0" lvl="2"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3pPr>
            <a:lvl4pPr marR="0" lvl="3"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4pPr>
            <a:lvl5pPr marR="0" lvl="4"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5pPr>
            <a:lvl6pPr marR="0" lvl="5"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6pPr>
            <a:lvl7pPr marR="0" lvl="6"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7pPr>
            <a:lvl8pPr marR="0" lvl="7"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8pPr>
            <a:lvl9pPr marR="0" lvl="8"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9pPr>
          </a:lstStyle>
          <a:p>
            <a:pPr indent="609585" algn="ctr">
              <a:lnSpc>
                <a:spcPct val="115000"/>
              </a:lnSpc>
              <a:spcBef>
                <a:spcPts val="400"/>
              </a:spcBef>
              <a:spcAft>
                <a:spcPts val="400"/>
              </a:spcAft>
            </a:pPr>
            <a:r>
              <a:rPr lang="vi-VN" sz="5467" b="1" dirty="0">
                <a:solidFill>
                  <a:schemeClr val="tx1"/>
                </a:solidFill>
                <a:latin typeface="Amatic SC" panose="00000500000000000000" pitchFamily="2" charset="-79"/>
                <a:cs typeface="Amatic SC" panose="00000500000000000000" pitchFamily="2" charset="-79"/>
              </a:rPr>
              <a:t>Mục tiêu chủ nghĩa xã hội ở Việt Nam</a:t>
            </a:r>
            <a:endParaRPr lang="en-US" sz="5467" b="1" dirty="0">
              <a:solidFill>
                <a:schemeClr val="tx1"/>
              </a:solidFill>
              <a:latin typeface="Amatic SC" panose="00000500000000000000" pitchFamily="2" charset="-79"/>
              <a:cs typeface="Amatic SC" panose="00000500000000000000" pitchFamily="2" charset="-79"/>
            </a:endParaRPr>
          </a:p>
        </p:txBody>
      </p:sp>
      <p:sp>
        <p:nvSpPr>
          <p:cNvPr id="10" name="Subtitle 2">
            <a:extLst>
              <a:ext uri="{FF2B5EF4-FFF2-40B4-BE49-F238E27FC236}">
                <a16:creationId xmlns:a16="http://schemas.microsoft.com/office/drawing/2014/main" id="{1B88C4C6-68B3-44F0-B8F6-845B4E6FF54F}"/>
              </a:ext>
            </a:extLst>
          </p:cNvPr>
          <p:cNvSpPr txBox="1">
            <a:spLocks/>
          </p:cNvSpPr>
          <p:nvPr/>
        </p:nvSpPr>
        <p:spPr>
          <a:xfrm>
            <a:off x="5440101" y="2819402"/>
            <a:ext cx="5714417" cy="2960912"/>
          </a:xfrm>
          <a:prstGeom prst="rect">
            <a:avLst/>
          </a:prstGeom>
        </p:spPr>
        <p:txBody>
          <a:bodyPr vert="horz" lIns="121920" tIns="60960" rIns="121920" bIns="6096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Chế </a:t>
            </a:r>
            <a:r>
              <a:rPr lang="vi-VN"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độ xã hội chủ nghĩa mà nhân dân ta xây dựng là chế độ “dân làm chủ” “dân là chủ” </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Nhà </a:t>
            </a:r>
            <a:r>
              <a:rPr lang="vi-VN"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nước đảm bảo quyền tự do dân chủ cho công dân, nhưng nghiêm cấm lợi dụng các quyền tự do dân chủ để xâm phạm đến lợi ích của Nhà nước, của nhân dân</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2" name="Text Placeholder 2">
            <a:extLst>
              <a:ext uri="{FF2B5EF4-FFF2-40B4-BE49-F238E27FC236}">
                <a16:creationId xmlns:a16="http://schemas.microsoft.com/office/drawing/2014/main" id="{7FCCF756-EAE7-1378-4A64-2624006DE3FA}"/>
              </a:ext>
            </a:extLst>
          </p:cNvPr>
          <p:cNvSpPr txBox="1">
            <a:spLocks/>
          </p:cNvSpPr>
          <p:nvPr/>
        </p:nvSpPr>
        <p:spPr>
          <a:xfrm>
            <a:off x="162044" y="23149"/>
            <a:ext cx="4213183" cy="1909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lgn="just">
              <a:lnSpc>
                <a:spcPct val="100000"/>
              </a:lnSpc>
              <a:buFont typeface="Arial" panose="020B0604020202020204" pitchFamily="34" charset="0"/>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Mục tiêu chính trị</a:t>
            </a:r>
          </a:p>
          <a:p>
            <a:pPr marL="169329" indent="0" algn="just">
              <a:lnSpc>
                <a:spcPct val="100000"/>
              </a:lnSpc>
              <a:buFont typeface="Arial" panose="020B0604020202020204" pitchFamily="34" charset="0"/>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Mục tiêu kinh tế</a:t>
            </a:r>
          </a:p>
          <a:p>
            <a:pPr marL="169329" indent="0" algn="just">
              <a:lnSpc>
                <a:spcPct val="100000"/>
              </a:lnSpc>
              <a:buFont typeface="Arial" panose="020B0604020202020204" pitchFamily="34" charset="0"/>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Mục tiêu văn hóa</a:t>
            </a:r>
          </a:p>
          <a:p>
            <a:pPr marL="169329" indent="0" algn="just">
              <a:lnSpc>
                <a:spcPct val="100000"/>
              </a:lnSpc>
              <a:buFont typeface="Arial" panose="020B0604020202020204" pitchFamily="34" charset="0"/>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Mục tiêu về quan hệ xã hội</a:t>
            </a:r>
            <a:endParaRPr lang="en-US" sz="1600" b="1" i="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13" name="Straight Connector 12">
            <a:extLst>
              <a:ext uri="{FF2B5EF4-FFF2-40B4-BE49-F238E27FC236}">
                <a16:creationId xmlns:a16="http://schemas.microsoft.com/office/drawing/2014/main" id="{3A398482-4EBF-5C9F-A8A1-4EFF79AF43A1}"/>
              </a:ext>
            </a:extLst>
          </p:cNvPr>
          <p:cNvCxnSpPr/>
          <p:nvPr/>
        </p:nvCxnSpPr>
        <p:spPr>
          <a:xfrm>
            <a:off x="416693" y="1817223"/>
            <a:ext cx="1125418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pic>
        <p:nvPicPr>
          <p:cNvPr id="2" name="Picture 2" descr="C:\Users\QUOC HUY\Desktop\Logo_Đại_học_FPT.png">
            <a:extLst>
              <a:ext uri="{FF2B5EF4-FFF2-40B4-BE49-F238E27FC236}">
                <a16:creationId xmlns:a16="http://schemas.microsoft.com/office/drawing/2014/main" id="{D7846CE4-D97C-A799-E98F-EA8716E761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9A63136-7C45-C308-C1CB-BEF88962F5C1}"/>
              </a:ext>
            </a:extLst>
          </p:cNvPr>
          <p:cNvSpPr txBox="1"/>
          <p:nvPr/>
        </p:nvSpPr>
        <p:spPr>
          <a:xfrm>
            <a:off x="4572628" y="1293150"/>
            <a:ext cx="6096000" cy="461665"/>
          </a:xfrm>
          <a:prstGeom prst="rect">
            <a:avLst/>
          </a:prstGeom>
          <a:noFill/>
        </p:spPr>
        <p:txBody>
          <a:bodyPr wrap="square">
            <a:spAutoFit/>
          </a:bodyPr>
          <a:lstStyle/>
          <a:p>
            <a:pPr marL="0" indent="0" algn="just">
              <a:buNone/>
            </a:pPr>
            <a:r>
              <a:rPr lang="vi-VN" sz="2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Mục tiêu về quan hệ xã hội</a:t>
            </a:r>
            <a:endParaRPr lang="en-US" sz="2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4" name="Group 13">
            <a:extLst>
              <a:ext uri="{FF2B5EF4-FFF2-40B4-BE49-F238E27FC236}">
                <a16:creationId xmlns:a16="http://schemas.microsoft.com/office/drawing/2014/main" id="{EF5C3248-1F96-1296-A599-683DAFC28E74}"/>
              </a:ext>
            </a:extLst>
          </p:cNvPr>
          <p:cNvGrpSpPr/>
          <p:nvPr/>
        </p:nvGrpSpPr>
        <p:grpSpPr>
          <a:xfrm>
            <a:off x="-633627" y="4016416"/>
            <a:ext cx="4002918" cy="2723920"/>
            <a:chOff x="-633627" y="4016416"/>
            <a:chExt cx="4002918" cy="2723920"/>
          </a:xfrm>
        </p:grpSpPr>
        <p:sp>
          <p:nvSpPr>
            <p:cNvPr id="15" name="Freeform: Shape 14">
              <a:extLst>
                <a:ext uri="{FF2B5EF4-FFF2-40B4-BE49-F238E27FC236}">
                  <a16:creationId xmlns:a16="http://schemas.microsoft.com/office/drawing/2014/main" id="{175F7FD5-D35B-69B2-2670-B0960F068A43}"/>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F6DF43C2-ECCF-2082-EE2C-D90732EA20E8}"/>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7" name="Picture 16" descr="C:\Users\QUOC HUY\Desktop\Logo_Đại_học_FPT.png">
            <a:extLst>
              <a:ext uri="{FF2B5EF4-FFF2-40B4-BE49-F238E27FC236}">
                <a16:creationId xmlns:a16="http://schemas.microsoft.com/office/drawing/2014/main" id="{18AC851F-B33D-11EB-60DC-60F512B8E2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95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83D110-C510-4470-B57D-6B7E3D720B80}"/>
              </a:ext>
            </a:extLst>
          </p:cNvPr>
          <p:cNvSpPr>
            <a:spLocks noGrp="1"/>
          </p:cNvSpPr>
          <p:nvPr>
            <p:ph type="body" idx="1"/>
          </p:nvPr>
        </p:nvSpPr>
        <p:spPr>
          <a:xfrm>
            <a:off x="162044" y="23148"/>
            <a:ext cx="4213183" cy="2095017"/>
          </a:xfrm>
        </p:spPr>
        <p:txBody>
          <a:bodyPr/>
          <a:lstStyle/>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Về lợi ích của dân</a:t>
            </a:r>
            <a:r>
              <a:rPr lang="en-US" sz="1600"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V</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ề dân chủ</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sức mạnh đoàn kết toàn dân</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hoạt động của những tổ chức</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con người</a:t>
            </a:r>
            <a:endParaRPr lang="en-US" sz="1600" i="1"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5" name="Slide Number Placeholder 4">
            <a:extLst>
              <a:ext uri="{FF2B5EF4-FFF2-40B4-BE49-F238E27FC236}">
                <a16:creationId xmlns:a16="http://schemas.microsoft.com/office/drawing/2014/main" id="{AC7E2499-3C0B-4534-B5E6-0D01FF0BF341}"/>
              </a:ext>
            </a:extLst>
          </p:cNvPr>
          <p:cNvSpPr>
            <a:spLocks noGrp="1"/>
          </p:cNvSpPr>
          <p:nvPr>
            <p:ph type="sldNum" idx="12"/>
          </p:nvPr>
        </p:nvSpPr>
        <p:spPr>
          <a:xfrm>
            <a:off x="11114940" y="5932083"/>
            <a:ext cx="731600" cy="524800"/>
          </a:xfrm>
        </p:spPr>
        <p:txBody>
          <a:bodyPr/>
          <a:lstStyle/>
          <a:p>
            <a:fld id="{00000000-1234-1234-1234-123412341234}" type="slidenum">
              <a:rPr lang="en" smtClean="0"/>
              <a:pPr/>
              <a:t>14</a:t>
            </a:fld>
            <a:endParaRPr lang="en"/>
          </a:p>
        </p:txBody>
      </p:sp>
      <p:sp>
        <p:nvSpPr>
          <p:cNvPr id="9" name="Title 1">
            <a:extLst>
              <a:ext uri="{FF2B5EF4-FFF2-40B4-BE49-F238E27FC236}">
                <a16:creationId xmlns:a16="http://schemas.microsoft.com/office/drawing/2014/main" id="{1B644FBD-BB78-46F6-88CE-B38AF3861888}"/>
              </a:ext>
            </a:extLst>
          </p:cNvPr>
          <p:cNvSpPr txBox="1">
            <a:spLocks/>
          </p:cNvSpPr>
          <p:nvPr/>
        </p:nvSpPr>
        <p:spPr>
          <a:xfrm>
            <a:off x="1412417" y="2737314"/>
            <a:ext cx="3520861" cy="318587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1pPr>
            <a:lvl2pPr marR="0" lvl="1"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2pPr>
            <a:lvl3pPr marR="0" lvl="2"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3pPr>
            <a:lvl4pPr marR="0" lvl="3"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4pPr>
            <a:lvl5pPr marR="0" lvl="4"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5pPr>
            <a:lvl6pPr marR="0" lvl="5"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6pPr>
            <a:lvl7pPr marR="0" lvl="6"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7pPr>
            <a:lvl8pPr marR="0" lvl="7"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8pPr>
            <a:lvl9pPr marR="0" lvl="8"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9pPr>
          </a:lstStyle>
          <a:p>
            <a:pPr indent="609585" algn="ctr">
              <a:lnSpc>
                <a:spcPct val="115000"/>
              </a:lnSpc>
              <a:spcBef>
                <a:spcPts val="400"/>
              </a:spcBef>
              <a:spcAft>
                <a:spcPts val="400"/>
              </a:spcAft>
            </a:pPr>
            <a:r>
              <a:rPr lang="vi-VN" sz="5467" b="1" dirty="0">
                <a:solidFill>
                  <a:schemeClr val="tx1"/>
                </a:solidFill>
                <a:latin typeface="Amatic SC" panose="00000500000000000000" pitchFamily="2" charset="-79"/>
                <a:ea typeface="Calibri" panose="020F0502020204030204" pitchFamily="34" charset="0"/>
                <a:cs typeface="Amatic SC" panose="00000500000000000000" pitchFamily="2" charset="-79"/>
              </a:rPr>
              <a:t>Động lực của chủ nghĩa xã hội ở Việt Nam</a:t>
            </a:r>
            <a:endParaRPr lang="en-US" sz="5467" b="1" dirty="0">
              <a:solidFill>
                <a:schemeClr val="tx1"/>
              </a:solidFill>
              <a:latin typeface="Amatic SC" panose="00000500000000000000" pitchFamily="2" charset="-79"/>
              <a:cs typeface="Amatic SC" panose="00000500000000000000" pitchFamily="2" charset="-79"/>
            </a:endParaRPr>
          </a:p>
        </p:txBody>
      </p:sp>
      <p:sp>
        <p:nvSpPr>
          <p:cNvPr id="11" name="Subtitle 2">
            <a:extLst>
              <a:ext uri="{FF2B5EF4-FFF2-40B4-BE49-F238E27FC236}">
                <a16:creationId xmlns:a16="http://schemas.microsoft.com/office/drawing/2014/main" id="{CDA7B08E-2A67-4157-AA60-49C5937BF0F8}"/>
              </a:ext>
            </a:extLst>
          </p:cNvPr>
          <p:cNvSpPr txBox="1">
            <a:spLocks/>
          </p:cNvSpPr>
          <p:nvPr/>
        </p:nvSpPr>
        <p:spPr>
          <a:xfrm>
            <a:off x="5816413" y="3106551"/>
            <a:ext cx="5412825" cy="3019428"/>
          </a:xfrm>
          <a:prstGeom prst="rect">
            <a:avLst/>
          </a:prstGeom>
        </p:spPr>
        <p:txBody>
          <a:bodyPr vert="horz" lIns="121920" tIns="60960" rIns="121920" bIns="6096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Hồ </a:t>
            </a:r>
            <a:r>
              <a:rPr lang="vi-VN"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Chí Minh quan tâm đến lợi ích của cả cộng đồng người và lợi ích của những con người cụ thể </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Người </a:t>
            </a:r>
            <a:r>
              <a:rPr lang="vi-VN"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đã dạy: “việc gì có lợi cho dân phải hết sức làm, việc gì có hại cho dân phải hết sức tránh”</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2" name="Subtitle 2">
            <a:extLst>
              <a:ext uri="{FF2B5EF4-FFF2-40B4-BE49-F238E27FC236}">
                <a16:creationId xmlns:a16="http://schemas.microsoft.com/office/drawing/2014/main" id="{15B0899C-3EA4-44C1-972D-D09C90FB9DD8}"/>
              </a:ext>
            </a:extLst>
          </p:cNvPr>
          <p:cNvSpPr txBox="1">
            <a:spLocks/>
          </p:cNvSpPr>
          <p:nvPr/>
        </p:nvSpPr>
        <p:spPr>
          <a:xfrm>
            <a:off x="6969387" y="3768776"/>
            <a:ext cx="8204136" cy="2942173"/>
          </a:xfrm>
          <a:prstGeom prst="rect">
            <a:avLst/>
          </a:prstGeom>
        </p:spPr>
        <p:txBody>
          <a:bodyPr vert="horz" lIns="121920" tIns="60960" rIns="121920" bIns="6096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sz="2667" dirty="0"/>
          </a:p>
        </p:txBody>
      </p:sp>
      <p:sp>
        <p:nvSpPr>
          <p:cNvPr id="13" name="Slide Number Placeholder 13">
            <a:extLst>
              <a:ext uri="{FF2B5EF4-FFF2-40B4-BE49-F238E27FC236}">
                <a16:creationId xmlns:a16="http://schemas.microsoft.com/office/drawing/2014/main" id="{80D0064A-1A15-47D2-A6DE-1492AA8E1A70}"/>
              </a:ext>
            </a:extLst>
          </p:cNvPr>
          <p:cNvSpPr txBox="1">
            <a:spLocks/>
          </p:cNvSpPr>
          <p:nvPr/>
        </p:nvSpPr>
        <p:spPr>
          <a:xfrm>
            <a:off x="14888999" y="8064260"/>
            <a:ext cx="853440" cy="48683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fld id="{A84E6B45-7258-4033-90BA-E55A3EF74AED}" type="slidenum">
              <a:rPr lang="en-US" sz="2400"/>
              <a:pPr/>
              <a:t>14</a:t>
            </a:fld>
            <a:endParaRPr lang="en-US" sz="2400"/>
          </a:p>
        </p:txBody>
      </p:sp>
      <p:cxnSp>
        <p:nvCxnSpPr>
          <p:cNvPr id="4" name="Straight Connector 3">
            <a:extLst>
              <a:ext uri="{FF2B5EF4-FFF2-40B4-BE49-F238E27FC236}">
                <a16:creationId xmlns:a16="http://schemas.microsoft.com/office/drawing/2014/main" id="{7F73A864-DF19-EA45-AAAF-EC79DEE9F3AA}"/>
              </a:ext>
            </a:extLst>
          </p:cNvPr>
          <p:cNvCxnSpPr/>
          <p:nvPr/>
        </p:nvCxnSpPr>
        <p:spPr>
          <a:xfrm>
            <a:off x="416693" y="2091885"/>
            <a:ext cx="1125418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F00CADB0-60A2-20B6-F800-6B8EA13EDCCB}"/>
              </a:ext>
            </a:extLst>
          </p:cNvPr>
          <p:cNvSpPr txBox="1"/>
          <p:nvPr/>
        </p:nvSpPr>
        <p:spPr>
          <a:xfrm>
            <a:off x="4663439" y="1546676"/>
            <a:ext cx="2305948" cy="461665"/>
          </a:xfrm>
          <a:prstGeom prst="rect">
            <a:avLst/>
          </a:prstGeom>
          <a:noFill/>
        </p:spPr>
        <p:txBody>
          <a:bodyPr wrap="square">
            <a:spAutoFit/>
          </a:bodyPr>
          <a:lstStyle/>
          <a:p>
            <a:pPr marL="0" indent="0" algn="just">
              <a:buNone/>
            </a:pPr>
            <a:r>
              <a:rPr lang="vi-VN" sz="2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Về lợi ích của dân</a:t>
            </a:r>
            <a:endParaRPr lang="en-US" sz="2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5" name="Group 14">
            <a:extLst>
              <a:ext uri="{FF2B5EF4-FFF2-40B4-BE49-F238E27FC236}">
                <a16:creationId xmlns:a16="http://schemas.microsoft.com/office/drawing/2014/main" id="{EAF4D21E-D28F-6CC1-8E73-2BDDE51596D4}"/>
              </a:ext>
            </a:extLst>
          </p:cNvPr>
          <p:cNvGrpSpPr/>
          <p:nvPr/>
        </p:nvGrpSpPr>
        <p:grpSpPr>
          <a:xfrm>
            <a:off x="-633627" y="4016416"/>
            <a:ext cx="4002918" cy="2723920"/>
            <a:chOff x="-633627" y="4016416"/>
            <a:chExt cx="4002918" cy="2723920"/>
          </a:xfrm>
        </p:grpSpPr>
        <p:sp>
          <p:nvSpPr>
            <p:cNvPr id="16" name="Freeform: Shape 15">
              <a:extLst>
                <a:ext uri="{FF2B5EF4-FFF2-40B4-BE49-F238E27FC236}">
                  <a16:creationId xmlns:a16="http://schemas.microsoft.com/office/drawing/2014/main" id="{0898549C-B82B-93F3-829A-460F7CFDD296}"/>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42B0C11A-E388-4938-D919-22F9FF36970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8" name="Picture 17" descr="C:\Users\QUOC HUY\Desktop\Logo_Đại_học_FPT.png">
            <a:extLst>
              <a:ext uri="{FF2B5EF4-FFF2-40B4-BE49-F238E27FC236}">
                <a16:creationId xmlns:a16="http://schemas.microsoft.com/office/drawing/2014/main" id="{D7B85C9C-6B0F-7617-5A73-785D8D8087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11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73337F-EFD9-468F-B22E-AF856AEBA999}"/>
              </a:ext>
            </a:extLst>
          </p:cNvPr>
          <p:cNvSpPr>
            <a:spLocks noGrp="1"/>
          </p:cNvSpPr>
          <p:nvPr>
            <p:ph type="sldNum" idx="12"/>
          </p:nvPr>
        </p:nvSpPr>
        <p:spPr/>
        <p:txBody>
          <a:bodyPr/>
          <a:lstStyle/>
          <a:p>
            <a:fld id="{00000000-1234-1234-1234-123412341234}" type="slidenum">
              <a:rPr lang="en" smtClean="0"/>
              <a:pPr/>
              <a:t>15</a:t>
            </a:fld>
            <a:endParaRPr lang="en"/>
          </a:p>
        </p:txBody>
      </p:sp>
      <p:sp>
        <p:nvSpPr>
          <p:cNvPr id="40" name="Title 1">
            <a:extLst>
              <a:ext uri="{FF2B5EF4-FFF2-40B4-BE49-F238E27FC236}">
                <a16:creationId xmlns:a16="http://schemas.microsoft.com/office/drawing/2014/main" id="{86382EA5-7E3A-47F7-8F8B-65D8F20C8DAA}"/>
              </a:ext>
            </a:extLst>
          </p:cNvPr>
          <p:cNvSpPr txBox="1">
            <a:spLocks/>
          </p:cNvSpPr>
          <p:nvPr/>
        </p:nvSpPr>
        <p:spPr>
          <a:xfrm>
            <a:off x="1220905" y="2644348"/>
            <a:ext cx="3520861" cy="3046294"/>
          </a:xfrm>
          <a:prstGeom prst="rect">
            <a:avLst/>
          </a:prstGeom>
          <a:noFill/>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609585" algn="ctr">
              <a:lnSpc>
                <a:spcPct val="115000"/>
              </a:lnSpc>
              <a:spcBef>
                <a:spcPts val="400"/>
              </a:spcBef>
              <a:spcAft>
                <a:spcPts val="400"/>
              </a:spcAft>
            </a:pPr>
            <a:r>
              <a:rPr lang="vi-VN" sz="8800" b="1" dirty="0">
                <a:solidFill>
                  <a:schemeClr val="tx1"/>
                </a:solidFill>
                <a:latin typeface="Amatic SC" panose="00000500000000000000" pitchFamily="2" charset="-79"/>
                <a:ea typeface="Calibri" panose="020F0502020204030204" pitchFamily="34" charset="0"/>
                <a:cs typeface="Amatic SC" panose="00000500000000000000" pitchFamily="2" charset="-79"/>
              </a:rPr>
              <a:t>Động lực của chủ nghĩa xã hội ở Việt Nam</a:t>
            </a:r>
            <a:endParaRPr lang="en-US" sz="12800" b="1" dirty="0">
              <a:solidFill>
                <a:schemeClr val="tx1"/>
              </a:solidFill>
              <a:latin typeface="Amatic SC" panose="00000500000000000000" pitchFamily="2" charset="-79"/>
              <a:cs typeface="Amatic SC" panose="00000500000000000000" pitchFamily="2" charset="-79"/>
            </a:endParaRPr>
          </a:p>
        </p:txBody>
      </p:sp>
      <p:sp>
        <p:nvSpPr>
          <p:cNvPr id="42" name="Subtitle 2">
            <a:extLst>
              <a:ext uri="{FF2B5EF4-FFF2-40B4-BE49-F238E27FC236}">
                <a16:creationId xmlns:a16="http://schemas.microsoft.com/office/drawing/2014/main" id="{63955E46-BA79-4EBD-9529-63C15D822B76}"/>
              </a:ext>
            </a:extLst>
          </p:cNvPr>
          <p:cNvSpPr txBox="1">
            <a:spLocks/>
          </p:cNvSpPr>
          <p:nvPr/>
        </p:nvSpPr>
        <p:spPr>
          <a:xfrm>
            <a:off x="5443563" y="2842066"/>
            <a:ext cx="5968313" cy="2615034"/>
          </a:xfrm>
          <a:prstGeom prst="rect">
            <a:avLst/>
          </a:prstGeom>
        </p:spPr>
        <p:txBody>
          <a:bodyPr vert="horz" lIns="121920" tIns="60960" rIns="121920" bIns="6096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a:t>
            </a:r>
            <a:r>
              <a:rPr lang="vi-VN"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ân chủ trong chủ nghĩa xã hội là dân chủ của nhân dân, là quý báu nhất của nhân dân</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Với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tư</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cách</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là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động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lực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thúc</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đẩy</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tiến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trình</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cách</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mạng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xã</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hội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chủ</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nghĩa</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lợi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ích</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của</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và</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chủ</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của</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nhân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không</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thể</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tách</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rời</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err="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nhau</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p:txBody>
      </p:sp>
      <p:sp>
        <p:nvSpPr>
          <p:cNvPr id="43" name="Subtitle 2">
            <a:extLst>
              <a:ext uri="{FF2B5EF4-FFF2-40B4-BE49-F238E27FC236}">
                <a16:creationId xmlns:a16="http://schemas.microsoft.com/office/drawing/2014/main" id="{97A2E73B-EE46-4918-BE9A-22A8BE866569}"/>
              </a:ext>
            </a:extLst>
          </p:cNvPr>
          <p:cNvSpPr txBox="1">
            <a:spLocks/>
          </p:cNvSpPr>
          <p:nvPr/>
        </p:nvSpPr>
        <p:spPr>
          <a:xfrm>
            <a:off x="7161892" y="4068228"/>
            <a:ext cx="8204136" cy="2942173"/>
          </a:xfrm>
          <a:prstGeom prst="rect">
            <a:avLst/>
          </a:prstGeom>
        </p:spPr>
        <p:txBody>
          <a:bodyPr vert="horz" lIns="121920" tIns="60960" rIns="121920" bIns="6096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sz="2667" dirty="0"/>
          </a:p>
        </p:txBody>
      </p:sp>
      <p:sp>
        <p:nvSpPr>
          <p:cNvPr id="5" name="Text Placeholder 2">
            <a:extLst>
              <a:ext uri="{FF2B5EF4-FFF2-40B4-BE49-F238E27FC236}">
                <a16:creationId xmlns:a16="http://schemas.microsoft.com/office/drawing/2014/main" id="{1EFBB035-A35E-236F-C80D-7FCA0A161273}"/>
              </a:ext>
            </a:extLst>
          </p:cNvPr>
          <p:cNvSpPr>
            <a:spLocks noGrp="1"/>
          </p:cNvSpPr>
          <p:nvPr>
            <p:ph type="body" idx="1"/>
          </p:nvPr>
        </p:nvSpPr>
        <p:spPr>
          <a:xfrm>
            <a:off x="162044" y="23148"/>
            <a:ext cx="4213183" cy="2095017"/>
          </a:xfrm>
        </p:spPr>
        <p:txBody>
          <a:bodyPr/>
          <a:lstStyle/>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lợi ích của dân</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en-US" sz="1600"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600"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ề dân chủ</a:t>
            </a:r>
            <a:r>
              <a:rPr lang="en-US" sz="1600"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sức mạnh đoàn kết toàn dân</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hoạt động của những tổ chức</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con người</a:t>
            </a:r>
            <a:endParaRPr lang="en-US" sz="1600" i="1" dirty="0">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6" name="Straight Connector 5">
            <a:extLst>
              <a:ext uri="{FF2B5EF4-FFF2-40B4-BE49-F238E27FC236}">
                <a16:creationId xmlns:a16="http://schemas.microsoft.com/office/drawing/2014/main" id="{A28E9D8F-6C15-8B8F-1F1D-6E1B0046B291}"/>
              </a:ext>
            </a:extLst>
          </p:cNvPr>
          <p:cNvCxnSpPr/>
          <p:nvPr/>
        </p:nvCxnSpPr>
        <p:spPr>
          <a:xfrm>
            <a:off x="416693" y="1932969"/>
            <a:ext cx="1125418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1C80A257-A61C-5C57-19FC-F344350C19A1}"/>
              </a:ext>
            </a:extLst>
          </p:cNvPr>
          <p:cNvSpPr txBox="1"/>
          <p:nvPr/>
        </p:nvSpPr>
        <p:spPr>
          <a:xfrm>
            <a:off x="3764280" y="1348977"/>
            <a:ext cx="4663440" cy="461665"/>
          </a:xfrm>
          <a:prstGeom prst="rect">
            <a:avLst/>
          </a:prstGeom>
          <a:noFill/>
        </p:spPr>
        <p:txBody>
          <a:bodyPr wrap="square">
            <a:spAutoFit/>
          </a:bodyPr>
          <a:lstStyle/>
          <a:p>
            <a:pPr marL="0" indent="0" algn="ctr">
              <a:buNone/>
            </a:pPr>
            <a:r>
              <a:rPr lang="vi-VN" sz="2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Về dân chủ theo Hồ Chí Minh</a:t>
            </a:r>
            <a:endParaRPr lang="en-US" sz="2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1" name="Group 10">
            <a:extLst>
              <a:ext uri="{FF2B5EF4-FFF2-40B4-BE49-F238E27FC236}">
                <a16:creationId xmlns:a16="http://schemas.microsoft.com/office/drawing/2014/main" id="{F101C224-E4D5-47A1-3405-7BCFC5F2F838}"/>
              </a:ext>
            </a:extLst>
          </p:cNvPr>
          <p:cNvGrpSpPr/>
          <p:nvPr/>
        </p:nvGrpSpPr>
        <p:grpSpPr>
          <a:xfrm>
            <a:off x="-633627" y="4016416"/>
            <a:ext cx="4002918" cy="2723920"/>
            <a:chOff x="-633627" y="4016416"/>
            <a:chExt cx="4002918" cy="2723920"/>
          </a:xfrm>
        </p:grpSpPr>
        <p:sp>
          <p:nvSpPr>
            <p:cNvPr id="12" name="Freeform: Shape 11">
              <a:extLst>
                <a:ext uri="{FF2B5EF4-FFF2-40B4-BE49-F238E27FC236}">
                  <a16:creationId xmlns:a16="http://schemas.microsoft.com/office/drawing/2014/main" id="{8DEF3A08-BA51-2BCF-F9D8-687967547B7B}"/>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CF159462-07BB-43F3-682C-3B23BD3C12C5}"/>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4" name="Picture 13" descr="C:\Users\QUOC HUY\Desktop\Logo_Đại_học_FPT.png">
            <a:extLst>
              <a:ext uri="{FF2B5EF4-FFF2-40B4-BE49-F238E27FC236}">
                <a16:creationId xmlns:a16="http://schemas.microsoft.com/office/drawing/2014/main" id="{6E71D1E4-58C4-BA61-6BD5-4AE47A18CC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56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arn(inVertical)">
                                      <p:cBhvr>
                                        <p:cTn id="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670267D-C839-4089-9C8D-A3F4D369FAB0}"/>
              </a:ext>
            </a:extLst>
          </p:cNvPr>
          <p:cNvSpPr>
            <a:spLocks noGrp="1"/>
          </p:cNvSpPr>
          <p:nvPr>
            <p:ph type="sldNum" idx="12"/>
          </p:nvPr>
        </p:nvSpPr>
        <p:spPr/>
        <p:txBody>
          <a:bodyPr/>
          <a:lstStyle/>
          <a:p>
            <a:fld id="{00000000-1234-1234-1234-123412341234}" type="slidenum">
              <a:rPr lang="en" smtClean="0"/>
              <a:pPr/>
              <a:t>16</a:t>
            </a:fld>
            <a:endParaRPr lang="en"/>
          </a:p>
        </p:txBody>
      </p:sp>
      <p:sp>
        <p:nvSpPr>
          <p:cNvPr id="12" name="Subtitle 2">
            <a:extLst>
              <a:ext uri="{FF2B5EF4-FFF2-40B4-BE49-F238E27FC236}">
                <a16:creationId xmlns:a16="http://schemas.microsoft.com/office/drawing/2014/main" id="{80AF1E10-3612-420C-820C-E30F13450B35}"/>
              </a:ext>
            </a:extLst>
          </p:cNvPr>
          <p:cNvSpPr txBox="1">
            <a:spLocks/>
          </p:cNvSpPr>
          <p:nvPr/>
        </p:nvSpPr>
        <p:spPr>
          <a:xfrm>
            <a:off x="5440680" y="2686209"/>
            <a:ext cx="5866766" cy="3078571"/>
          </a:xfrm>
          <a:prstGeom prst="rect">
            <a:avLst/>
          </a:prstGeom>
        </p:spPr>
        <p:txBody>
          <a:bodyPr vert="horz" lIns="121920" tIns="60960" rIns="121920" bIns="6096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lnSpc>
                <a:spcPct val="150000"/>
              </a:lnSpc>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Hồ </a:t>
            </a:r>
            <a:r>
              <a:rPr lang="vi-VN"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Chí Minh cho rằng đây là lực lượng mạnh nhất trong tất cả các lực lượng và chủ nghĩa xã hội chỉ có thể xây dựng được với sự giác ngộ đầy đủ của nhân dân về quyền lợi và quyền hạn, trách nhiệm và địa vị dân chủ của mình</a:t>
            </a:r>
            <a:r>
              <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a:t>
            </a:r>
          </a:p>
        </p:txBody>
      </p:sp>
      <p:sp>
        <p:nvSpPr>
          <p:cNvPr id="13" name="Subtitle 2">
            <a:extLst>
              <a:ext uri="{FF2B5EF4-FFF2-40B4-BE49-F238E27FC236}">
                <a16:creationId xmlns:a16="http://schemas.microsoft.com/office/drawing/2014/main" id="{54D39C2B-F0AC-48CF-8721-6EA374F383D9}"/>
              </a:ext>
            </a:extLst>
          </p:cNvPr>
          <p:cNvSpPr txBox="1">
            <a:spLocks/>
          </p:cNvSpPr>
          <p:nvPr/>
        </p:nvSpPr>
        <p:spPr>
          <a:xfrm>
            <a:off x="7161892" y="4068228"/>
            <a:ext cx="8204136" cy="2942173"/>
          </a:xfrm>
          <a:prstGeom prst="rect">
            <a:avLst/>
          </a:prstGeom>
        </p:spPr>
        <p:txBody>
          <a:bodyPr vert="horz" lIns="121920" tIns="60960" rIns="121920" bIns="6096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sz="2667" dirty="0"/>
          </a:p>
        </p:txBody>
      </p:sp>
      <p:sp>
        <p:nvSpPr>
          <p:cNvPr id="14" name="Title 1">
            <a:extLst>
              <a:ext uri="{FF2B5EF4-FFF2-40B4-BE49-F238E27FC236}">
                <a16:creationId xmlns:a16="http://schemas.microsoft.com/office/drawing/2014/main" id="{7B148F62-8C73-4D70-8913-D88DBDAD656E}"/>
              </a:ext>
            </a:extLst>
          </p:cNvPr>
          <p:cNvSpPr txBox="1">
            <a:spLocks/>
          </p:cNvSpPr>
          <p:nvPr/>
        </p:nvSpPr>
        <p:spPr>
          <a:xfrm>
            <a:off x="1192219" y="2959084"/>
            <a:ext cx="3520861" cy="2805697"/>
          </a:xfrm>
          <a:prstGeom prst="rect">
            <a:avLst/>
          </a:prstGeom>
          <a:noFill/>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609585" algn="ctr">
              <a:lnSpc>
                <a:spcPct val="115000"/>
              </a:lnSpc>
              <a:spcBef>
                <a:spcPts val="400"/>
              </a:spcBef>
              <a:spcAft>
                <a:spcPts val="400"/>
              </a:spcAft>
            </a:pPr>
            <a:r>
              <a:rPr lang="vi-VN" sz="8800" b="1" dirty="0">
                <a:solidFill>
                  <a:schemeClr val="tx1"/>
                </a:solidFill>
                <a:latin typeface="Amatic SC" panose="00000500000000000000" pitchFamily="2" charset="-79"/>
                <a:ea typeface="Calibri" panose="020F0502020204030204" pitchFamily="34" charset="0"/>
                <a:cs typeface="Amatic SC" panose="00000500000000000000" pitchFamily="2" charset="-79"/>
              </a:rPr>
              <a:t>Động lực của chủ nghĩa xã hội ở Việt Nam</a:t>
            </a:r>
            <a:endParaRPr lang="en-US" sz="12800" b="1" dirty="0">
              <a:solidFill>
                <a:schemeClr val="tx1"/>
              </a:solidFill>
              <a:latin typeface="Amatic SC" panose="00000500000000000000" pitchFamily="2" charset="-79"/>
              <a:cs typeface="Amatic SC" panose="00000500000000000000" pitchFamily="2" charset="-79"/>
            </a:endParaRPr>
          </a:p>
        </p:txBody>
      </p:sp>
      <p:sp>
        <p:nvSpPr>
          <p:cNvPr id="2" name="Text Placeholder 2">
            <a:extLst>
              <a:ext uri="{FF2B5EF4-FFF2-40B4-BE49-F238E27FC236}">
                <a16:creationId xmlns:a16="http://schemas.microsoft.com/office/drawing/2014/main" id="{B5F3387E-8FC4-8480-A5C3-4D50D8670A56}"/>
              </a:ext>
            </a:extLst>
          </p:cNvPr>
          <p:cNvSpPr>
            <a:spLocks noGrp="1"/>
          </p:cNvSpPr>
          <p:nvPr>
            <p:ph type="body" idx="1"/>
          </p:nvPr>
        </p:nvSpPr>
        <p:spPr>
          <a:xfrm>
            <a:off x="162044" y="23148"/>
            <a:ext cx="4213183" cy="2095017"/>
          </a:xfrm>
        </p:spPr>
        <p:txBody>
          <a:bodyPr/>
          <a:lstStyle/>
          <a:p>
            <a:pPr marL="169329" indent="0">
              <a:lnSpc>
                <a:spcPct val="100000"/>
              </a:lnSpc>
              <a:buNone/>
            </a:pPr>
            <a:r>
              <a:rPr lang="en-US" i="1">
                <a:latin typeface="NewCentury-Narrow" panose="020B0500000000000000" pitchFamily="34" charset="0"/>
                <a:ea typeface="NewCentury-Narrow" panose="020B0500000000000000" pitchFamily="34" charset="0"/>
                <a:cs typeface="NewCentury-Narrow" panose="020B0500000000000000" pitchFamily="34" charset="0"/>
              </a:rPr>
              <a:t>▪ </a:t>
            </a:r>
            <a:r>
              <a:rPr lang="vi-VN" i="1">
                <a:latin typeface="NewCentury-Narrow" panose="020B0500000000000000" pitchFamily="34" charset="0"/>
                <a:ea typeface="NewCentury-Narrow" panose="020B0500000000000000" pitchFamily="34" charset="0"/>
                <a:cs typeface="NewCentury-Narrow" panose="020B0500000000000000" pitchFamily="34" charset="0"/>
              </a:rPr>
              <a:t>Về lợi ích của dân</a:t>
            </a:r>
            <a:r>
              <a:rPr lang="en-US"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i="1">
                <a:latin typeface="NewCentury-Narrow" panose="020B0500000000000000" pitchFamily="34" charset="0"/>
                <a:ea typeface="NewCentury-Narrow" panose="020B0500000000000000" pitchFamily="34" charset="0"/>
                <a:cs typeface="NewCentury-Narrow" panose="020B0500000000000000" pitchFamily="34" charset="0"/>
              </a:rPr>
              <a:t>▪ V</a:t>
            </a:r>
            <a:r>
              <a:rPr lang="vi-VN" i="1">
                <a:latin typeface="NewCentury-Narrow" panose="020B0500000000000000" pitchFamily="34" charset="0"/>
                <a:ea typeface="NewCentury-Narrow" panose="020B0500000000000000" pitchFamily="34" charset="0"/>
                <a:cs typeface="NewCentury-Narrow" panose="020B0500000000000000" pitchFamily="34" charset="0"/>
              </a:rPr>
              <a:t>ề dân chủ</a:t>
            </a:r>
            <a:r>
              <a:rPr lang="en-US"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i="1">
                <a:latin typeface="NewCentury-Narrow" panose="020B0500000000000000" pitchFamily="34" charset="0"/>
                <a:ea typeface="NewCentury-Narrow" panose="020B0500000000000000" pitchFamily="34" charset="0"/>
                <a:cs typeface="NewCentury-Narrow" panose="020B0500000000000000" pitchFamily="34" charset="0"/>
              </a:rPr>
              <a:t>▪ </a:t>
            </a:r>
            <a:r>
              <a:rPr lang="vi-VN"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Về sức mạnh đoàn kết toàn dân</a:t>
            </a:r>
            <a:r>
              <a:rPr lang="en-US"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i="1">
                <a:latin typeface="NewCentury-Narrow" panose="020B0500000000000000" pitchFamily="34" charset="0"/>
                <a:ea typeface="NewCentury-Narrow" panose="020B0500000000000000" pitchFamily="34" charset="0"/>
                <a:cs typeface="NewCentury-Narrow" panose="020B0500000000000000" pitchFamily="34" charset="0"/>
              </a:rPr>
              <a:t>▪ </a:t>
            </a:r>
            <a:r>
              <a:rPr lang="vi-VN" i="1">
                <a:latin typeface="NewCentury-Narrow" panose="020B0500000000000000" pitchFamily="34" charset="0"/>
                <a:ea typeface="NewCentury-Narrow" panose="020B0500000000000000" pitchFamily="34" charset="0"/>
                <a:cs typeface="NewCentury-Narrow" panose="020B0500000000000000" pitchFamily="34" charset="0"/>
              </a:rPr>
              <a:t>Về hoạt động của những tổ chức</a:t>
            </a:r>
            <a:r>
              <a:rPr lang="en-US"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i="1">
                <a:latin typeface="NewCentury-Narrow" panose="020B0500000000000000" pitchFamily="34" charset="0"/>
                <a:ea typeface="NewCentury-Narrow" panose="020B0500000000000000" pitchFamily="34" charset="0"/>
                <a:cs typeface="NewCentury-Narrow" panose="020B0500000000000000" pitchFamily="34" charset="0"/>
              </a:rPr>
              <a:t>▪ </a:t>
            </a:r>
            <a:r>
              <a:rPr lang="vi-VN" i="1">
                <a:latin typeface="NewCentury-Narrow" panose="020B0500000000000000" pitchFamily="34" charset="0"/>
                <a:ea typeface="NewCentury-Narrow" panose="020B0500000000000000" pitchFamily="34" charset="0"/>
                <a:cs typeface="NewCentury-Narrow" panose="020B0500000000000000" pitchFamily="34" charset="0"/>
              </a:rPr>
              <a:t>Về con người</a:t>
            </a:r>
            <a:endParaRPr lang="en-US" i="1" dirty="0">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4" name="Straight Connector 3">
            <a:extLst>
              <a:ext uri="{FF2B5EF4-FFF2-40B4-BE49-F238E27FC236}">
                <a16:creationId xmlns:a16="http://schemas.microsoft.com/office/drawing/2014/main" id="{8A195281-38A2-A75E-5825-6D5E3DDC4B2A}"/>
              </a:ext>
            </a:extLst>
          </p:cNvPr>
          <p:cNvCxnSpPr/>
          <p:nvPr/>
        </p:nvCxnSpPr>
        <p:spPr>
          <a:xfrm>
            <a:off x="416693" y="2088759"/>
            <a:ext cx="1125418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pic>
        <p:nvPicPr>
          <p:cNvPr id="5" name="Picture 2" descr="C:\Users\QUOC HUY\Desktop\Logo_Đại_học_FPT.png">
            <a:extLst>
              <a:ext uri="{FF2B5EF4-FFF2-40B4-BE49-F238E27FC236}">
                <a16:creationId xmlns:a16="http://schemas.microsoft.com/office/drawing/2014/main" id="{BC63BBD8-309D-A0FA-81E0-8DC81528C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7D6BA91-19A5-AC12-ED07-B97C5D419BA7}"/>
              </a:ext>
            </a:extLst>
          </p:cNvPr>
          <p:cNvSpPr txBox="1"/>
          <p:nvPr/>
        </p:nvSpPr>
        <p:spPr>
          <a:xfrm>
            <a:off x="4200987" y="1410965"/>
            <a:ext cx="4680123" cy="461665"/>
          </a:xfrm>
          <a:prstGeom prst="rect">
            <a:avLst/>
          </a:prstGeom>
          <a:noFill/>
        </p:spPr>
        <p:txBody>
          <a:bodyPr wrap="square">
            <a:spAutoFit/>
          </a:bodyPr>
          <a:lstStyle/>
          <a:p>
            <a:pPr marL="0" indent="0" algn="ctr">
              <a:buNone/>
            </a:pPr>
            <a:r>
              <a:rPr lang="vi-VN" sz="2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Về sức mạnh đoàn kết toàn dân</a:t>
            </a:r>
            <a:endParaRPr lang="en-US" sz="2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1" name="Group 10">
            <a:extLst>
              <a:ext uri="{FF2B5EF4-FFF2-40B4-BE49-F238E27FC236}">
                <a16:creationId xmlns:a16="http://schemas.microsoft.com/office/drawing/2014/main" id="{1DD05117-661C-7E39-861D-1FB51F858084}"/>
              </a:ext>
            </a:extLst>
          </p:cNvPr>
          <p:cNvGrpSpPr/>
          <p:nvPr/>
        </p:nvGrpSpPr>
        <p:grpSpPr>
          <a:xfrm>
            <a:off x="-633627" y="4016416"/>
            <a:ext cx="4002918" cy="2723920"/>
            <a:chOff x="-633627" y="4016416"/>
            <a:chExt cx="4002918" cy="2723920"/>
          </a:xfrm>
        </p:grpSpPr>
        <p:sp>
          <p:nvSpPr>
            <p:cNvPr id="15" name="Freeform: Shape 14">
              <a:extLst>
                <a:ext uri="{FF2B5EF4-FFF2-40B4-BE49-F238E27FC236}">
                  <a16:creationId xmlns:a16="http://schemas.microsoft.com/office/drawing/2014/main" id="{F6026BFF-FCCF-8488-1F0F-8D77F80770C2}"/>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D59A153-995F-ACE4-FF38-8E508D19AD97}"/>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7" name="Picture 16" descr="C:\Users\QUOC HUY\Desktop\Logo_Đại_học_FPT.png">
            <a:extLst>
              <a:ext uri="{FF2B5EF4-FFF2-40B4-BE49-F238E27FC236}">
                <a16:creationId xmlns:a16="http://schemas.microsoft.com/office/drawing/2014/main" id="{108CA74A-1F68-7D33-FDC1-5BF2D291FB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61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2245FC-DD31-433C-B263-A656E799AC3D}"/>
              </a:ext>
            </a:extLst>
          </p:cNvPr>
          <p:cNvSpPr>
            <a:spLocks noGrp="1"/>
          </p:cNvSpPr>
          <p:nvPr>
            <p:ph type="sldNum" idx="12"/>
          </p:nvPr>
        </p:nvSpPr>
        <p:spPr/>
        <p:txBody>
          <a:bodyPr/>
          <a:lstStyle/>
          <a:p>
            <a:fld id="{00000000-1234-1234-1234-123412341234}" type="slidenum">
              <a:rPr lang="en" smtClean="0"/>
              <a:pPr/>
              <a:t>17</a:t>
            </a:fld>
            <a:endParaRPr lang="en"/>
          </a:p>
        </p:txBody>
      </p:sp>
      <p:sp>
        <p:nvSpPr>
          <p:cNvPr id="4" name="Slide Number Placeholder 5">
            <a:extLst>
              <a:ext uri="{FF2B5EF4-FFF2-40B4-BE49-F238E27FC236}">
                <a16:creationId xmlns:a16="http://schemas.microsoft.com/office/drawing/2014/main" id="{76BC8418-36E2-4A17-BAE3-115554AC64AE}"/>
              </a:ext>
            </a:extLst>
          </p:cNvPr>
          <p:cNvSpPr txBox="1">
            <a:spLocks/>
          </p:cNvSpPr>
          <p:nvPr/>
        </p:nvSpPr>
        <p:spPr>
          <a:xfrm>
            <a:off x="11307445" y="6231535"/>
            <a:ext cx="731600" cy="524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fld id="{00000000-1234-1234-1234-123412341234}" type="slidenum">
              <a:rPr lang="en" sz="2400"/>
              <a:pPr/>
              <a:t>17</a:t>
            </a:fld>
            <a:endParaRPr lang="en" sz="2400"/>
          </a:p>
        </p:txBody>
      </p:sp>
      <p:sp>
        <p:nvSpPr>
          <p:cNvPr id="10" name="Subtitle 2">
            <a:extLst>
              <a:ext uri="{FF2B5EF4-FFF2-40B4-BE49-F238E27FC236}">
                <a16:creationId xmlns:a16="http://schemas.microsoft.com/office/drawing/2014/main" id="{1B88C4C6-68B3-44F0-B8F6-845B4E6FF54F}"/>
              </a:ext>
            </a:extLst>
          </p:cNvPr>
          <p:cNvSpPr txBox="1">
            <a:spLocks/>
          </p:cNvSpPr>
          <p:nvPr/>
        </p:nvSpPr>
        <p:spPr>
          <a:xfrm>
            <a:off x="4791919" y="2420442"/>
            <a:ext cx="6878957" cy="4100099"/>
          </a:xfrm>
          <a:prstGeom prst="rect">
            <a:avLst/>
          </a:prstGeom>
        </p:spPr>
        <p:txBody>
          <a:bodyPr vert="horz" lIns="121920" tIns="60960" rIns="121920" bIns="6096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lnSpc>
                <a:spcPct val="150000"/>
              </a:lnSpc>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S</a:t>
            </a:r>
            <a:r>
              <a:rPr lang="vi-VN"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ự lãnh đạo của Đảng Cộng sản giữ vai trò quyết định. </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lnSpc>
                <a:spcPct val="150000"/>
              </a:lnSpc>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Các </a:t>
            </a:r>
            <a:r>
              <a:rPr lang="vi-VN"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tổ chức chính trị-xã hội với tư cách là các tổ chức quần chúng tuy có những nội dung và phương thức hoạt động khác nhau nhưng đều nhất quán về chính trị và tư tưởng dưới sự lãnh đạo của Đảng, quản lý của Nhà nước</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1" name="Title 1">
            <a:extLst>
              <a:ext uri="{FF2B5EF4-FFF2-40B4-BE49-F238E27FC236}">
                <a16:creationId xmlns:a16="http://schemas.microsoft.com/office/drawing/2014/main" id="{CEF879E3-EFFC-4E95-AEBB-2C885E4FC089}"/>
              </a:ext>
            </a:extLst>
          </p:cNvPr>
          <p:cNvSpPr txBox="1">
            <a:spLocks/>
          </p:cNvSpPr>
          <p:nvPr/>
        </p:nvSpPr>
        <p:spPr>
          <a:xfrm>
            <a:off x="814507" y="2794760"/>
            <a:ext cx="3520861" cy="2805697"/>
          </a:xfrm>
          <a:prstGeom prst="rect">
            <a:avLst/>
          </a:prstGeom>
          <a:noFill/>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609585" algn="ctr">
              <a:lnSpc>
                <a:spcPct val="115000"/>
              </a:lnSpc>
              <a:spcBef>
                <a:spcPts val="400"/>
              </a:spcBef>
              <a:spcAft>
                <a:spcPts val="400"/>
              </a:spcAft>
            </a:pPr>
            <a:r>
              <a:rPr lang="vi-VN" sz="8800" b="1" dirty="0">
                <a:solidFill>
                  <a:schemeClr val="tx1"/>
                </a:solidFill>
                <a:latin typeface="Amatic SC" panose="00000500000000000000" pitchFamily="2" charset="-79"/>
                <a:ea typeface="Calibri" panose="020F0502020204030204" pitchFamily="34" charset="0"/>
                <a:cs typeface="Amatic SC" panose="00000500000000000000" pitchFamily="2" charset="-79"/>
              </a:rPr>
              <a:t>Động lực của chủ nghĩa xã hội ở Việt Nam</a:t>
            </a:r>
            <a:endParaRPr lang="en-US" sz="12800" b="1" dirty="0">
              <a:solidFill>
                <a:schemeClr val="tx1"/>
              </a:solidFill>
              <a:latin typeface="Amatic SC" panose="00000500000000000000" pitchFamily="2" charset="-79"/>
              <a:cs typeface="Amatic SC" panose="00000500000000000000" pitchFamily="2" charset="-79"/>
            </a:endParaRPr>
          </a:p>
        </p:txBody>
      </p:sp>
      <p:sp>
        <p:nvSpPr>
          <p:cNvPr id="8" name="Text Placeholder 2">
            <a:extLst>
              <a:ext uri="{FF2B5EF4-FFF2-40B4-BE49-F238E27FC236}">
                <a16:creationId xmlns:a16="http://schemas.microsoft.com/office/drawing/2014/main" id="{544B2263-5006-F714-4D72-D6107F3AC222}"/>
              </a:ext>
            </a:extLst>
          </p:cNvPr>
          <p:cNvSpPr txBox="1">
            <a:spLocks/>
          </p:cNvSpPr>
          <p:nvPr/>
        </p:nvSpPr>
        <p:spPr>
          <a:xfrm>
            <a:off x="162044" y="23148"/>
            <a:ext cx="4213183" cy="20950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lnSpc>
                <a:spcPct val="100000"/>
              </a:lnSpc>
              <a:buFont typeface="Arial" panose="020B0604020202020204" pitchFamily="34" charset="0"/>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lợi ích của dân</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Font typeface="Arial" panose="020B0604020202020204" pitchFamily="34" charset="0"/>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V</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ề dân chủ</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Font typeface="Arial" panose="020B0604020202020204" pitchFamily="34" charset="0"/>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sức mạnh đoàn kết toàn dân</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Font typeface="Arial" panose="020B0604020202020204" pitchFamily="34" charset="0"/>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Về hoạt động của những tổ chức</a:t>
            </a:r>
            <a:r>
              <a:rPr lang="en-US" sz="1600"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Font typeface="Arial" panose="020B0604020202020204" pitchFamily="34" charset="0"/>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con người</a:t>
            </a:r>
            <a:endParaRPr lang="en-US" sz="1600" i="1" dirty="0">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13" name="Straight Connector 12">
            <a:extLst>
              <a:ext uri="{FF2B5EF4-FFF2-40B4-BE49-F238E27FC236}">
                <a16:creationId xmlns:a16="http://schemas.microsoft.com/office/drawing/2014/main" id="{70A59DDA-3A20-7A83-13A0-4B4AD22455F1}"/>
              </a:ext>
            </a:extLst>
          </p:cNvPr>
          <p:cNvCxnSpPr/>
          <p:nvPr/>
        </p:nvCxnSpPr>
        <p:spPr>
          <a:xfrm>
            <a:off x="416693" y="1979269"/>
            <a:ext cx="1125418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3B4E06B0-832E-EF3E-5E17-500B60887350}"/>
              </a:ext>
            </a:extLst>
          </p:cNvPr>
          <p:cNvSpPr txBox="1"/>
          <p:nvPr/>
        </p:nvSpPr>
        <p:spPr>
          <a:xfrm>
            <a:off x="4375227" y="1384392"/>
            <a:ext cx="4071257" cy="461665"/>
          </a:xfrm>
          <a:prstGeom prst="rect">
            <a:avLst/>
          </a:prstGeom>
          <a:noFill/>
        </p:spPr>
        <p:txBody>
          <a:bodyPr wrap="square">
            <a:spAutoFit/>
          </a:bodyPr>
          <a:lstStyle/>
          <a:p>
            <a:pPr marL="0" indent="0" algn="ctr">
              <a:buNone/>
            </a:pPr>
            <a:r>
              <a:rPr lang="vi-VN" sz="2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Về hoạt động của những tổ chức</a:t>
            </a:r>
            <a:endParaRPr lang="en-US" sz="2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4" name="Group 13">
            <a:extLst>
              <a:ext uri="{FF2B5EF4-FFF2-40B4-BE49-F238E27FC236}">
                <a16:creationId xmlns:a16="http://schemas.microsoft.com/office/drawing/2014/main" id="{34617B43-3961-4B71-BF82-B004EF9D616E}"/>
              </a:ext>
            </a:extLst>
          </p:cNvPr>
          <p:cNvGrpSpPr/>
          <p:nvPr/>
        </p:nvGrpSpPr>
        <p:grpSpPr>
          <a:xfrm>
            <a:off x="-633627" y="4016416"/>
            <a:ext cx="4002918" cy="2723920"/>
            <a:chOff x="-633627" y="4016416"/>
            <a:chExt cx="4002918" cy="2723920"/>
          </a:xfrm>
        </p:grpSpPr>
        <p:sp>
          <p:nvSpPr>
            <p:cNvPr id="15" name="Freeform: Shape 14">
              <a:extLst>
                <a:ext uri="{FF2B5EF4-FFF2-40B4-BE49-F238E27FC236}">
                  <a16:creationId xmlns:a16="http://schemas.microsoft.com/office/drawing/2014/main" id="{0D1F84E1-9FF8-03F1-C52A-1FEC4B053F87}"/>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EFC0416-03C3-4A1F-4698-3E0C543BA6DD}"/>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7" name="Picture 16" descr="C:\Users\QUOC HUY\Desktop\Logo_Đại_học_FPT.png">
            <a:extLst>
              <a:ext uri="{FF2B5EF4-FFF2-40B4-BE49-F238E27FC236}">
                <a16:creationId xmlns:a16="http://schemas.microsoft.com/office/drawing/2014/main" id="{29821F2A-CCA1-7E77-B2A1-D23EC23056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9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7E2499-3C0B-4534-B5E6-0D01FF0BF341}"/>
              </a:ext>
            </a:extLst>
          </p:cNvPr>
          <p:cNvSpPr>
            <a:spLocks noGrp="1"/>
          </p:cNvSpPr>
          <p:nvPr>
            <p:ph type="sldNum" idx="12"/>
          </p:nvPr>
        </p:nvSpPr>
        <p:spPr>
          <a:xfrm>
            <a:off x="11114940" y="5932083"/>
            <a:ext cx="731600" cy="524800"/>
          </a:xfrm>
        </p:spPr>
        <p:txBody>
          <a:bodyPr/>
          <a:lstStyle/>
          <a:p>
            <a:fld id="{00000000-1234-1234-1234-123412341234}" type="slidenum">
              <a:rPr lang="en" smtClean="0"/>
              <a:pPr/>
              <a:t>18</a:t>
            </a:fld>
            <a:endParaRPr lang="en"/>
          </a:p>
        </p:txBody>
      </p:sp>
      <p:sp>
        <p:nvSpPr>
          <p:cNvPr id="11" name="Subtitle 2">
            <a:extLst>
              <a:ext uri="{FF2B5EF4-FFF2-40B4-BE49-F238E27FC236}">
                <a16:creationId xmlns:a16="http://schemas.microsoft.com/office/drawing/2014/main" id="{CDA7B08E-2A67-4157-AA60-49C5937BF0F8}"/>
              </a:ext>
            </a:extLst>
          </p:cNvPr>
          <p:cNvSpPr txBox="1">
            <a:spLocks/>
          </p:cNvSpPr>
          <p:nvPr/>
        </p:nvSpPr>
        <p:spPr>
          <a:xfrm>
            <a:off x="5546417" y="3168047"/>
            <a:ext cx="5612130" cy="2124873"/>
          </a:xfrm>
          <a:prstGeom prst="rect">
            <a:avLst/>
          </a:prstGeom>
        </p:spPr>
        <p:txBody>
          <a:bodyPr vert="horz" lIns="121920" tIns="60960" rIns="121920" bIns="6096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lnSpc>
                <a:spcPct val="150000"/>
              </a:lnSpc>
              <a:buNone/>
            </a:pP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Hồ </a:t>
            </a:r>
            <a:r>
              <a:rPr lang="vi-VN"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Chí Minh khẳng định: “Muốn xây dựng chủ nghĩa xã hội, trước hết cần có những </a:t>
            </a:r>
            <a:r>
              <a:rPr lang="vi-VN" sz="2400" i="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con người xã hội chủ nghĩa</a:t>
            </a:r>
            <a:r>
              <a:rPr lang="vi-VN"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a:t>
            </a:r>
            <a:endParaRPr lang="en-US" sz="2400"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2" name="Subtitle 2">
            <a:extLst>
              <a:ext uri="{FF2B5EF4-FFF2-40B4-BE49-F238E27FC236}">
                <a16:creationId xmlns:a16="http://schemas.microsoft.com/office/drawing/2014/main" id="{15B0899C-3EA4-44C1-972D-D09C90FB9DD8}"/>
              </a:ext>
            </a:extLst>
          </p:cNvPr>
          <p:cNvSpPr txBox="1">
            <a:spLocks/>
          </p:cNvSpPr>
          <p:nvPr/>
        </p:nvSpPr>
        <p:spPr>
          <a:xfrm>
            <a:off x="6969387" y="3768776"/>
            <a:ext cx="8204136" cy="2942173"/>
          </a:xfrm>
          <a:prstGeom prst="rect">
            <a:avLst/>
          </a:prstGeom>
        </p:spPr>
        <p:txBody>
          <a:bodyPr vert="horz" lIns="121920" tIns="60960" rIns="121920" bIns="6096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sz="2667" dirty="0"/>
          </a:p>
        </p:txBody>
      </p:sp>
      <p:sp>
        <p:nvSpPr>
          <p:cNvPr id="13" name="Slide Number Placeholder 13">
            <a:extLst>
              <a:ext uri="{FF2B5EF4-FFF2-40B4-BE49-F238E27FC236}">
                <a16:creationId xmlns:a16="http://schemas.microsoft.com/office/drawing/2014/main" id="{80D0064A-1A15-47D2-A6DE-1492AA8E1A70}"/>
              </a:ext>
            </a:extLst>
          </p:cNvPr>
          <p:cNvSpPr txBox="1">
            <a:spLocks/>
          </p:cNvSpPr>
          <p:nvPr/>
        </p:nvSpPr>
        <p:spPr>
          <a:xfrm>
            <a:off x="14888999" y="8064260"/>
            <a:ext cx="853440" cy="48683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fld id="{A84E6B45-7258-4033-90BA-E55A3EF74AED}" type="slidenum">
              <a:rPr lang="en-US" sz="2400"/>
              <a:pPr/>
              <a:t>18</a:t>
            </a:fld>
            <a:endParaRPr lang="en-US" sz="2400"/>
          </a:p>
        </p:txBody>
      </p:sp>
      <p:sp>
        <p:nvSpPr>
          <p:cNvPr id="14" name="Title 1">
            <a:extLst>
              <a:ext uri="{FF2B5EF4-FFF2-40B4-BE49-F238E27FC236}">
                <a16:creationId xmlns:a16="http://schemas.microsoft.com/office/drawing/2014/main" id="{DFA76029-7DEB-4FA3-9FC0-EE669FC88635}"/>
              </a:ext>
            </a:extLst>
          </p:cNvPr>
          <p:cNvSpPr txBox="1">
            <a:spLocks/>
          </p:cNvSpPr>
          <p:nvPr/>
        </p:nvSpPr>
        <p:spPr>
          <a:xfrm>
            <a:off x="1271058" y="2708356"/>
            <a:ext cx="3520861" cy="2805697"/>
          </a:xfrm>
          <a:prstGeom prst="rect">
            <a:avLst/>
          </a:prstGeom>
          <a:noFill/>
        </p:spPr>
        <p:txBody>
          <a:bodyPr>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609585" algn="ctr">
              <a:lnSpc>
                <a:spcPct val="115000"/>
              </a:lnSpc>
              <a:spcBef>
                <a:spcPts val="400"/>
              </a:spcBef>
              <a:spcAft>
                <a:spcPts val="400"/>
              </a:spcAft>
            </a:pPr>
            <a:r>
              <a:rPr lang="vi-VN" sz="8800" b="1" dirty="0">
                <a:solidFill>
                  <a:schemeClr val="tx1"/>
                </a:solidFill>
                <a:latin typeface="Amatic SC" panose="00000500000000000000" pitchFamily="2" charset="-79"/>
                <a:ea typeface="Calibri" panose="020F0502020204030204" pitchFamily="34" charset="0"/>
                <a:cs typeface="Amatic SC" panose="00000500000000000000" pitchFamily="2" charset="-79"/>
              </a:rPr>
              <a:t>Động lực của chủ nghĩa xã hội ở Việt Nam</a:t>
            </a:r>
            <a:endParaRPr lang="en-US" sz="12800" b="1" dirty="0">
              <a:solidFill>
                <a:schemeClr val="tx1"/>
              </a:solidFill>
              <a:latin typeface="Amatic SC" panose="00000500000000000000" pitchFamily="2" charset="-79"/>
              <a:cs typeface="Amatic SC" panose="00000500000000000000" pitchFamily="2" charset="-79"/>
            </a:endParaRPr>
          </a:p>
        </p:txBody>
      </p:sp>
      <p:sp>
        <p:nvSpPr>
          <p:cNvPr id="2" name="Text Placeholder 2">
            <a:extLst>
              <a:ext uri="{FF2B5EF4-FFF2-40B4-BE49-F238E27FC236}">
                <a16:creationId xmlns:a16="http://schemas.microsoft.com/office/drawing/2014/main" id="{5C370373-94D7-A061-8063-D256B4B02E82}"/>
              </a:ext>
            </a:extLst>
          </p:cNvPr>
          <p:cNvSpPr>
            <a:spLocks noGrp="1"/>
          </p:cNvSpPr>
          <p:nvPr>
            <p:ph type="body" idx="1"/>
          </p:nvPr>
        </p:nvSpPr>
        <p:spPr>
          <a:xfrm>
            <a:off x="162044" y="23148"/>
            <a:ext cx="4213183" cy="2095017"/>
          </a:xfrm>
        </p:spPr>
        <p:txBody>
          <a:bodyPr/>
          <a:lstStyle/>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lợi ích của dân</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V</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ề dân chủ</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sức mạnh đoàn kết toàn dân</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i="1">
                <a:latin typeface="NewCentury-Narrow" panose="020B0500000000000000" pitchFamily="34" charset="0"/>
                <a:ea typeface="NewCentury-Narrow" panose="020B0500000000000000" pitchFamily="34" charset="0"/>
                <a:cs typeface="NewCentury-Narrow" panose="020B0500000000000000" pitchFamily="34" charset="0"/>
              </a:rPr>
              <a:t>Về hoạt động của những tổ chức</a:t>
            </a: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p>
          <a:p>
            <a:pPr marL="169329" indent="0">
              <a:lnSpc>
                <a:spcPct val="100000"/>
              </a:lnSpc>
              <a:buNone/>
            </a:pPr>
            <a:r>
              <a:rPr lang="en-US" sz="1600" i="1">
                <a:latin typeface="NewCentury-Narrow" panose="020B0500000000000000" pitchFamily="34" charset="0"/>
                <a:ea typeface="NewCentury-Narrow" panose="020B0500000000000000" pitchFamily="34" charset="0"/>
                <a:cs typeface="NewCentury-Narrow" panose="020B0500000000000000" pitchFamily="34" charset="0"/>
              </a:rPr>
              <a:t>▪ </a:t>
            </a:r>
            <a:r>
              <a:rPr lang="vi-VN" sz="1600" b="1" i="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Về con người</a:t>
            </a:r>
            <a:endParaRPr lang="en-US" sz="1600" b="1" i="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4" name="Straight Connector 3">
            <a:extLst>
              <a:ext uri="{FF2B5EF4-FFF2-40B4-BE49-F238E27FC236}">
                <a16:creationId xmlns:a16="http://schemas.microsoft.com/office/drawing/2014/main" id="{ADD11FC2-0AD2-D37D-C75F-B1FBA5028155}"/>
              </a:ext>
            </a:extLst>
          </p:cNvPr>
          <p:cNvCxnSpPr/>
          <p:nvPr/>
        </p:nvCxnSpPr>
        <p:spPr>
          <a:xfrm>
            <a:off x="416693" y="2067176"/>
            <a:ext cx="1125418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pic>
        <p:nvPicPr>
          <p:cNvPr id="3" name="Picture 2" descr="C:\Users\QUOC HUY\Desktop\Logo_Đại_học_FPT.png">
            <a:extLst>
              <a:ext uri="{FF2B5EF4-FFF2-40B4-BE49-F238E27FC236}">
                <a16:creationId xmlns:a16="http://schemas.microsoft.com/office/drawing/2014/main" id="{E7EA98EA-66AE-EFD3-BFE1-61541045BF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215"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51A056-6CEB-A6CB-94E2-0FE7F539BC6A}"/>
              </a:ext>
            </a:extLst>
          </p:cNvPr>
          <p:cNvSpPr txBox="1"/>
          <p:nvPr/>
        </p:nvSpPr>
        <p:spPr>
          <a:xfrm>
            <a:off x="4375227" y="1550104"/>
            <a:ext cx="3977255" cy="461665"/>
          </a:xfrm>
          <a:prstGeom prst="rect">
            <a:avLst/>
          </a:prstGeom>
          <a:noFill/>
        </p:spPr>
        <p:txBody>
          <a:bodyPr wrap="square">
            <a:spAutoFit/>
          </a:bodyPr>
          <a:lstStyle/>
          <a:p>
            <a:pPr marL="0" indent="0" algn="ctr">
              <a:buNone/>
            </a:pPr>
            <a:r>
              <a:rPr lang="vi-VN" sz="2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Về con người Việt Nam</a:t>
            </a:r>
            <a:endParaRPr lang="en-US" sz="2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5" name="Group 14">
            <a:extLst>
              <a:ext uri="{FF2B5EF4-FFF2-40B4-BE49-F238E27FC236}">
                <a16:creationId xmlns:a16="http://schemas.microsoft.com/office/drawing/2014/main" id="{EA0BEF9C-69EA-EE60-60EC-F28BD0CCA595}"/>
              </a:ext>
            </a:extLst>
          </p:cNvPr>
          <p:cNvGrpSpPr/>
          <p:nvPr/>
        </p:nvGrpSpPr>
        <p:grpSpPr>
          <a:xfrm>
            <a:off x="-633627" y="4016416"/>
            <a:ext cx="4002918" cy="2723920"/>
            <a:chOff x="-633627" y="4016416"/>
            <a:chExt cx="4002918" cy="2723920"/>
          </a:xfrm>
        </p:grpSpPr>
        <p:sp>
          <p:nvSpPr>
            <p:cNvPr id="16" name="Freeform: Shape 15">
              <a:extLst>
                <a:ext uri="{FF2B5EF4-FFF2-40B4-BE49-F238E27FC236}">
                  <a16:creationId xmlns:a16="http://schemas.microsoft.com/office/drawing/2014/main" id="{D57A7492-452A-BFDF-F5DE-003CDFAE74FB}"/>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421458F0-6269-625F-8D58-957EBF6460CA}"/>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4208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864D-24C0-4152-9E1F-70131D3A241C}"/>
              </a:ext>
            </a:extLst>
          </p:cNvPr>
          <p:cNvSpPr>
            <a:spLocks noGrp="1"/>
          </p:cNvSpPr>
          <p:nvPr>
            <p:ph type="ctrTitle"/>
          </p:nvPr>
        </p:nvSpPr>
        <p:spPr>
          <a:xfrm>
            <a:off x="2471195" y="178524"/>
            <a:ext cx="5558972" cy="1032156"/>
          </a:xfrm>
        </p:spPr>
        <p:txBody>
          <a:bodyPr/>
          <a:lstStyle/>
          <a:p>
            <a:pPr algn="ctr"/>
            <a:r>
              <a:rPr lang="en-US" sz="5400" spc="-150" dirty="0" err="1"/>
              <a:t>Tài</a:t>
            </a:r>
            <a:r>
              <a:rPr lang="en-US" sz="5400" spc="-150" dirty="0"/>
              <a:t> </a:t>
            </a:r>
            <a:r>
              <a:rPr lang="en-US" sz="5400" spc="-150" dirty="0" err="1"/>
              <a:t>liệu</a:t>
            </a:r>
            <a:r>
              <a:rPr lang="en-US" sz="5400" spc="-150" dirty="0"/>
              <a:t> </a:t>
            </a:r>
            <a:r>
              <a:rPr lang="en-US" sz="5400" spc="-150" dirty="0" err="1"/>
              <a:t>tham</a:t>
            </a:r>
            <a:r>
              <a:rPr lang="en-US" sz="5400" spc="-150" dirty="0"/>
              <a:t> </a:t>
            </a:r>
            <a:r>
              <a:rPr lang="en-US" sz="5400" spc="-150" dirty="0" err="1"/>
              <a:t>khảo</a:t>
            </a:r>
            <a:endParaRPr lang="en-US" sz="5400" spc="-150" dirty="0"/>
          </a:p>
        </p:txBody>
      </p:sp>
      <p:sp>
        <p:nvSpPr>
          <p:cNvPr id="5" name="TextBox 4">
            <a:extLst>
              <a:ext uri="{FF2B5EF4-FFF2-40B4-BE49-F238E27FC236}">
                <a16:creationId xmlns:a16="http://schemas.microsoft.com/office/drawing/2014/main" id="{AB57295E-C77A-471E-A564-CDA3A2F899D4}"/>
              </a:ext>
            </a:extLst>
          </p:cNvPr>
          <p:cNvSpPr txBox="1"/>
          <p:nvPr/>
        </p:nvSpPr>
        <p:spPr>
          <a:xfrm>
            <a:off x="954313" y="1606686"/>
            <a:ext cx="9180286" cy="4474110"/>
          </a:xfrm>
          <a:prstGeom prst="rect">
            <a:avLst/>
          </a:prstGeom>
          <a:noFill/>
        </p:spPr>
        <p:txBody>
          <a:bodyPr wrap="square">
            <a:spAutoFit/>
          </a:bodyPr>
          <a:lstStyle/>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1. Đảng Cộng sản việt Nam: </a:t>
            </a:r>
            <a:r>
              <a:rPr lang="vi-VN" sz="1867" i="1" dirty="0">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a:t>
            </a:r>
            <a:r>
              <a:rPr lang="vi-VN" sz="1867" dirty="0">
                <a:latin typeface="Lato Light" panose="020F0502020204030203" pitchFamily="34" charset="0"/>
                <a:ea typeface="Lato Light" panose="020F0502020204030203" pitchFamily="34" charset="0"/>
                <a:cs typeface="Lato Light" panose="020F0502020204030203" pitchFamily="34" charset="0"/>
              </a:rPr>
              <a:t>, Nxb. Chính trị quốc gia, Hà Nội, 2011.</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2. Đảng Cộng sản Việt Nam - Ban Chấp hành Trung ương - Ban chỉ đạo tổng kết: </a:t>
            </a:r>
            <a:r>
              <a:rPr lang="vi-VN" sz="1867" i="1" dirty="0">
                <a:latin typeface="Lato Light" panose="020F0502020204030203" pitchFamily="34" charset="0"/>
                <a:ea typeface="Lato Light" panose="020F0502020204030203" pitchFamily="34" charset="0"/>
                <a:cs typeface="Lato Light" panose="020F0502020204030203" pitchFamily="34" charset="0"/>
              </a:rPr>
              <a:t>Báo cáo tổng kết một số vấn đề lý luận - thực tiễn qua 30 năm đổi mới</a:t>
            </a:r>
            <a:r>
              <a:rPr lang="vi-VN" sz="1867" dirty="0">
                <a:latin typeface="Lato Light" panose="020F0502020204030203" pitchFamily="34" charset="0"/>
                <a:ea typeface="Lato Light" panose="020F0502020204030203" pitchFamily="34" charset="0"/>
                <a:cs typeface="Lato Light" panose="020F0502020204030203" pitchFamily="34" charset="0"/>
              </a:rPr>
              <a:t>, Nxb. Chính trị quốc gia, Hà Nội, 2015.</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3. Đảng Cộng sản Việt Nam: </a:t>
            </a:r>
            <a:r>
              <a:rPr lang="vi-VN" sz="1867" i="1" dirty="0">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XII</a:t>
            </a:r>
            <a:r>
              <a:rPr lang="vi-VN" sz="1867" dirty="0">
                <a:latin typeface="Lato Light" panose="020F0502020204030203" pitchFamily="34" charset="0"/>
                <a:ea typeface="Lato Light" panose="020F0502020204030203" pitchFamily="34" charset="0"/>
                <a:cs typeface="Lato Light" panose="020F0502020204030203" pitchFamily="34" charset="0"/>
              </a:rPr>
              <a:t>. Nxb. Chính trị quốc gia, Hà Nội, 2016.</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4. Hồ Chí Minh: </a:t>
            </a:r>
            <a:r>
              <a:rPr lang="vi-VN" sz="1867" i="1" dirty="0">
                <a:latin typeface="Lato Light" panose="020F0502020204030203" pitchFamily="34" charset="0"/>
                <a:ea typeface="Lato Light" panose="020F0502020204030203" pitchFamily="34" charset="0"/>
                <a:cs typeface="Lato Light" panose="020F0502020204030203" pitchFamily="34" charset="0"/>
              </a:rPr>
              <a:t>Toàn tập</a:t>
            </a:r>
            <a:r>
              <a:rPr lang="vi-VN" sz="1867" dirty="0">
                <a:latin typeface="Lato Light" panose="020F0502020204030203" pitchFamily="34" charset="0"/>
                <a:ea typeface="Lato Light" panose="020F0502020204030203" pitchFamily="34" charset="0"/>
                <a:cs typeface="Lato Light" panose="020F0502020204030203" pitchFamily="34" charset="0"/>
              </a:rPr>
              <a:t>, các tập 1,2,4,15, Nxb. Chính trị quốc gia, Hà Nội, 2011</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5. V.I.Lênin; </a:t>
            </a:r>
            <a:r>
              <a:rPr lang="vi-VN" sz="1867" i="1" dirty="0">
                <a:latin typeface="Lato Light" panose="020F0502020204030203" pitchFamily="34" charset="0"/>
                <a:ea typeface="Lato Light" panose="020F0502020204030203" pitchFamily="34" charset="0"/>
                <a:cs typeface="Lato Light" panose="020F0502020204030203" pitchFamily="34" charset="0"/>
              </a:rPr>
              <a:t>Toàn tập</a:t>
            </a:r>
            <a:r>
              <a:rPr lang="vi-VN" sz="1867" dirty="0">
                <a:latin typeface="Lato Light" panose="020F0502020204030203" pitchFamily="34" charset="0"/>
                <a:ea typeface="Lato Light" panose="020F0502020204030203" pitchFamily="34" charset="0"/>
                <a:cs typeface="Lato Light" panose="020F0502020204030203" pitchFamily="34" charset="0"/>
              </a:rPr>
              <a:t>, t.42, Nxb. Tiến bộ, Mátxcơva, 1979 - 1981.</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6. C.Mác và Ph.Ăngghen: </a:t>
            </a:r>
            <a:r>
              <a:rPr lang="vi-VN" sz="1867" i="1" dirty="0">
                <a:latin typeface="Lato Light" panose="020F0502020204030203" pitchFamily="34" charset="0"/>
                <a:ea typeface="Lato Light" panose="020F0502020204030203" pitchFamily="34" charset="0"/>
                <a:cs typeface="Lato Light" panose="020F0502020204030203" pitchFamily="34" charset="0"/>
              </a:rPr>
              <a:t>Toàn tập</a:t>
            </a:r>
            <a:r>
              <a:rPr lang="vi-VN" sz="1867" dirty="0">
                <a:latin typeface="Lato Light" panose="020F0502020204030203" pitchFamily="34" charset="0"/>
                <a:ea typeface="Lato Light" panose="020F0502020204030203" pitchFamily="34" charset="0"/>
                <a:cs typeface="Lato Light" panose="020F0502020204030203" pitchFamily="34" charset="0"/>
              </a:rPr>
              <a:t>, t.29, Nxb. Chính trị quốc gia, Hà Nội 2004.</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7. Jean Lacouture: </a:t>
            </a:r>
            <a:r>
              <a:rPr lang="vi-VN" sz="1867" i="1" dirty="0">
                <a:latin typeface="Lato Light" panose="020F0502020204030203" pitchFamily="34" charset="0"/>
                <a:ea typeface="Lato Light" panose="020F0502020204030203" pitchFamily="34" charset="0"/>
                <a:cs typeface="Lato Light" panose="020F0502020204030203" pitchFamily="34" charset="0"/>
              </a:rPr>
              <a:t>Ho Chi Minh</a:t>
            </a:r>
            <a:r>
              <a:rPr lang="vi-VN" sz="1867" dirty="0">
                <a:latin typeface="Lato Light" panose="020F0502020204030203" pitchFamily="34" charset="0"/>
                <a:ea typeface="Lato Light" panose="020F0502020204030203" pitchFamily="34" charset="0"/>
                <a:cs typeface="Lato Light" panose="020F0502020204030203" pitchFamily="34" charset="0"/>
              </a:rPr>
              <a:t>, Ed. Seuil, Paris, 1967</a:t>
            </a:r>
            <a:endParaRPr lang="en-US" sz="1867"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07000"/>
              </a:lnSpc>
              <a:spcBef>
                <a:spcPts val="400"/>
              </a:spcBef>
              <a:spcAft>
                <a:spcPts val="400"/>
              </a:spcAft>
            </a:pPr>
            <a:r>
              <a:rPr lang="vi-VN" sz="1867" dirty="0">
                <a:latin typeface="Lato Light" panose="020F0502020204030203" pitchFamily="34" charset="0"/>
                <a:ea typeface="Lato Light" panose="020F0502020204030203" pitchFamily="34" charset="0"/>
                <a:cs typeface="Lato Light" panose="020F0502020204030203" pitchFamily="34" charset="0"/>
              </a:rPr>
              <a:t>8. Pierre Brocheux: </a:t>
            </a:r>
            <a:r>
              <a:rPr lang="vi-VN" sz="1867" i="1" dirty="0">
                <a:latin typeface="Lato Light" panose="020F0502020204030203" pitchFamily="34" charset="0"/>
                <a:ea typeface="Lato Light" panose="020F0502020204030203" pitchFamily="34" charset="0"/>
                <a:cs typeface="Lato Light" panose="020F0502020204030203" pitchFamily="34" charset="0"/>
              </a:rPr>
              <a:t>Ho Chi Minh</a:t>
            </a:r>
            <a:r>
              <a:rPr lang="vi-VN" sz="1867" dirty="0">
                <a:latin typeface="Lato Light" panose="020F0502020204030203" pitchFamily="34" charset="0"/>
                <a:ea typeface="Lato Light" panose="020F0502020204030203" pitchFamily="34" charset="0"/>
                <a:cs typeface="Lato Light" panose="020F0502020204030203" pitchFamily="34" charset="0"/>
              </a:rPr>
              <a:t>, Presses des Sciences Politiques, Paris, 2000</a:t>
            </a:r>
            <a:endParaRPr lang="en-US" sz="1867"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3" name="Picture 2" descr="C:\Users\QUOC HUY\Desktop\Logo_Đại_học_FPT.png">
            <a:extLst>
              <a:ext uri="{FF2B5EF4-FFF2-40B4-BE49-F238E27FC236}">
                <a16:creationId xmlns:a16="http://schemas.microsoft.com/office/drawing/2014/main" id="{D252E1E3-DE39-4C71-2839-FC6A6EBDBA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28101" y="1892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61067CA-2976-D4E0-9DF9-70C446CD2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grpSp>
        <p:nvGrpSpPr>
          <p:cNvPr id="9" name="Group 8">
            <a:extLst>
              <a:ext uri="{FF2B5EF4-FFF2-40B4-BE49-F238E27FC236}">
                <a16:creationId xmlns:a16="http://schemas.microsoft.com/office/drawing/2014/main" id="{153CCD40-5A94-F73D-6C8E-A3671DEED895}"/>
              </a:ext>
            </a:extLst>
          </p:cNvPr>
          <p:cNvGrpSpPr/>
          <p:nvPr/>
        </p:nvGrpSpPr>
        <p:grpSpPr>
          <a:xfrm>
            <a:off x="-633627" y="4016416"/>
            <a:ext cx="4002918" cy="2723920"/>
            <a:chOff x="-633627" y="4016416"/>
            <a:chExt cx="4002918" cy="2723920"/>
          </a:xfrm>
        </p:grpSpPr>
        <p:sp>
          <p:nvSpPr>
            <p:cNvPr id="10" name="Freeform: Shape 9">
              <a:extLst>
                <a:ext uri="{FF2B5EF4-FFF2-40B4-BE49-F238E27FC236}">
                  <a16:creationId xmlns:a16="http://schemas.microsoft.com/office/drawing/2014/main" id="{4EDC328C-A4ED-0C63-302F-9A5CEB589466}"/>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Freeform: Shape 10">
              <a:extLst>
                <a:ext uri="{FF2B5EF4-FFF2-40B4-BE49-F238E27FC236}">
                  <a16:creationId xmlns:a16="http://schemas.microsoft.com/office/drawing/2014/main" id="{3E21C684-5F91-7317-0677-962C6809665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58587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1"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0" name="Google Shape;81;p16"/>
          <p:cNvSpPr txBox="1">
            <a:spLocks noGrp="1"/>
          </p:cNvSpPr>
          <p:nvPr>
            <p:ph type="ctrTitle"/>
          </p:nvPr>
        </p:nvSpPr>
        <p:spPr>
          <a:xfrm>
            <a:off x="3529398" y="1679346"/>
            <a:ext cx="6517082" cy="1493133"/>
          </a:xfrm>
          <a:prstGeom prst="rect">
            <a:avLst/>
          </a:prstGeom>
        </p:spPr>
        <p:txBody>
          <a:bodyPr spcFirstLastPara="1" vert="horz" wrap="square" lIns="121900" tIns="121900" rIns="121900" bIns="121900" rtlCol="0" anchor="b" anchorCtr="0">
            <a:noAutofit/>
          </a:bodyPr>
          <a:lstStyle/>
          <a:p>
            <a:pPr algn="just"/>
            <a:r>
              <a:rPr lang="en" sz="2400" b="1" spc="3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3.2. Tư </a:t>
            </a:r>
            <a:r>
              <a:rPr lang="en" sz="2400" b="1" spc="3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tưởng Hồ Chí Minh về chủ nghĩa xã hội và xây dựng chủ nghĩa xã hội ở Việt Nam</a:t>
            </a:r>
            <a:endParaRPr sz="2400" b="1" spc="3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1" name="Google Shape;82;p16"/>
          <p:cNvSpPr txBox="1">
            <a:spLocks noGrp="1"/>
          </p:cNvSpPr>
          <p:nvPr>
            <p:ph type="subTitle" idx="1"/>
          </p:nvPr>
        </p:nvSpPr>
        <p:spPr>
          <a:xfrm>
            <a:off x="3930033" y="3050944"/>
            <a:ext cx="6116447" cy="1046400"/>
          </a:xfrm>
          <a:prstGeom prst="rect">
            <a:avLst/>
          </a:prstGeom>
        </p:spPr>
        <p:txBody>
          <a:bodyPr spcFirstLastPara="1" vert="horz" wrap="square" lIns="121900" tIns="121900" rIns="121900" bIns="121900" rtlCol="0" anchor="t" anchorCtr="0">
            <a:noAutofit/>
          </a:bodyPr>
          <a:lstStyle/>
          <a:p>
            <a:pPr marL="0" indent="0" algn="l"/>
            <a:r>
              <a:rPr lang="en" sz="2400" b="1" spc="3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3.2.1</a:t>
            </a:r>
            <a:r>
              <a:rPr lang="en" sz="2400" b="1" spc="3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Tư </a:t>
            </a:r>
            <a:r>
              <a:rPr lang="en" sz="2400" b="1" spc="3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tưởng Hồ Chí Minh về chủ nghĩa xã hội</a:t>
            </a:r>
            <a:endParaRPr sz="2400" spc="3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sldNum" idx="12"/>
          </p:nvPr>
        </p:nvSpPr>
        <p:spPr>
          <a:xfrm>
            <a:off x="11307445" y="62315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a:t>
            </a:fld>
            <a:endParaRPr/>
          </a:p>
        </p:txBody>
      </p:sp>
      <p:sp>
        <p:nvSpPr>
          <p:cNvPr id="261" name="Google Shape;261;p34"/>
          <p:cNvSpPr txBox="1">
            <a:spLocks noGrp="1"/>
          </p:cNvSpPr>
          <p:nvPr>
            <p:ph type="body" idx="4294967295"/>
          </p:nvPr>
        </p:nvSpPr>
        <p:spPr>
          <a:xfrm>
            <a:off x="6851034" y="1389509"/>
            <a:ext cx="4298261" cy="4078983"/>
          </a:xfrm>
          <a:prstGeom prst="rect">
            <a:avLst/>
          </a:prstGeom>
        </p:spPr>
        <p:txBody>
          <a:bodyPr spcFirstLastPara="1" vert="horz" wrap="square" lIns="121900" tIns="121900" rIns="121900" bIns="121900" rtlCol="0" anchor="ctr" anchorCtr="0">
            <a:noAutofit/>
          </a:bodyPr>
          <a:lstStyle/>
          <a:p>
            <a:pPr marL="0" indent="0" algn="just">
              <a:spcBef>
                <a:spcPts val="800"/>
              </a:spcBef>
              <a:buNone/>
            </a:pPr>
            <a:r>
              <a:rPr lang="vi-VN" dirty="0">
                <a:solidFill>
                  <a:srgbClr val="0066FF"/>
                </a:solidFill>
                <a:latin typeface="Leelawadee UI" panose="020B0502040204020203" pitchFamily="34" charset="-34"/>
                <a:ea typeface="Lato Light" panose="020F0502020204030203" pitchFamily="34" charset="0"/>
                <a:cs typeface="Leelawadee UI" panose="020B0502040204020203" pitchFamily="34" charset="-34"/>
              </a:rPr>
              <a:t>Theo Hồ Chí </a:t>
            </a:r>
            <a:r>
              <a:rPr lang="vi-VN">
                <a:solidFill>
                  <a:srgbClr val="0066FF"/>
                </a:solidFill>
                <a:latin typeface="Leelawadee UI" panose="020B0502040204020203" pitchFamily="34" charset="-34"/>
                <a:ea typeface="Lato Light" panose="020F0502020204030203" pitchFamily="34" charset="0"/>
                <a:cs typeface="Leelawadee UI" panose="020B0502040204020203" pitchFamily="34" charset="-34"/>
              </a:rPr>
              <a:t>Minh:</a:t>
            </a:r>
            <a:r>
              <a:rPr lang="vi-VN">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vi-VN"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Nói một cách tóm tắt, mộc mạc, chủ nghĩa xã hội trước hết nhằm làm cho nhân dân lao động thoát nạn bần cùng, làm cho mọi người có công ăn việc làm, được ấm no và sống một đời hạnh phúc”</a:t>
            </a:r>
            <a:endParaRPr lang="vi-VN" sz="2000" dirty="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grpSp>
        <p:nvGrpSpPr>
          <p:cNvPr id="262" name="Google Shape;262;p34"/>
          <p:cNvGrpSpPr/>
          <p:nvPr/>
        </p:nvGrpSpPr>
        <p:grpSpPr>
          <a:xfrm>
            <a:off x="655066" y="1654839"/>
            <a:ext cx="6056273" cy="3813653"/>
            <a:chOff x="1177450" y="241631"/>
            <a:chExt cx="6173152" cy="3616776"/>
          </a:xfrm>
        </p:grpSpPr>
        <p:sp>
          <p:nvSpPr>
            <p:cNvPr id="263" name="Google Shape;26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64" name="Google Shape;26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65" name="Google Shape;26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66" name="Google Shape;26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pic>
        <p:nvPicPr>
          <p:cNvPr id="267" name="Google Shape;267;p34"/>
          <p:cNvPicPr preferRelativeResize="0"/>
          <p:nvPr/>
        </p:nvPicPr>
        <p:blipFill>
          <a:blip r:embed="rId3"/>
          <a:srcRect t="5078" b="5078"/>
          <a:stretch/>
        </p:blipFill>
        <p:spPr>
          <a:xfrm>
            <a:off x="1331300" y="1850468"/>
            <a:ext cx="4707400" cy="3147242"/>
          </a:xfrm>
          <a:prstGeom prst="rect">
            <a:avLst/>
          </a:prstGeom>
          <a:noFill/>
          <a:ln w="9525" cap="flat" cmpd="sng">
            <a:solidFill>
              <a:schemeClr val="dk2"/>
            </a:solidFill>
            <a:prstDash val="solid"/>
            <a:round/>
            <a:headEnd type="none" w="sm" len="sm"/>
            <a:tailEnd type="none" w="sm" len="sm"/>
          </a:ln>
        </p:spPr>
      </p:pic>
      <p:sp>
        <p:nvSpPr>
          <p:cNvPr id="11" name="TextBox 10">
            <a:extLst>
              <a:ext uri="{FF2B5EF4-FFF2-40B4-BE49-F238E27FC236}">
                <a16:creationId xmlns:a16="http://schemas.microsoft.com/office/drawing/2014/main" id="{95450FB5-02AB-4445-BCE2-FBD7DAB9AB8A}"/>
              </a:ext>
            </a:extLst>
          </p:cNvPr>
          <p:cNvSpPr txBox="1"/>
          <p:nvPr/>
        </p:nvSpPr>
        <p:spPr>
          <a:xfrm>
            <a:off x="670685" y="507023"/>
            <a:ext cx="7072780" cy="461665"/>
          </a:xfrm>
          <a:prstGeom prst="rect">
            <a:avLst/>
          </a:prstGeom>
          <a:noFill/>
        </p:spPr>
        <p:txBody>
          <a:bodyPr wrap="square">
            <a:spAutoFit/>
          </a:bodyPr>
          <a:lstStyle/>
          <a:p>
            <a:r>
              <a:rPr lang="en-US" sz="2400" b="1" i="1" dirty="0">
                <a:solidFill>
                  <a:srgbClr val="FF0000"/>
                </a:solidFill>
                <a:latin typeface="Lato Light" panose="020F0502020204030203" pitchFamily="34" charset="0"/>
                <a:ea typeface="Lato Light" panose="020F0502020204030203" pitchFamily="34" charset="0"/>
                <a:cs typeface="Lato Light" panose="020F0502020204030203" pitchFamily="34" charset="0"/>
              </a:rPr>
              <a:t>a, </a:t>
            </a:r>
            <a:r>
              <a:rPr lang="vi-VN" sz="2400" b="1" i="1" dirty="0">
                <a:solidFill>
                  <a:srgbClr val="FF0000"/>
                </a:solidFill>
                <a:latin typeface="Lato Light" panose="020F0502020204030203" pitchFamily="34" charset="0"/>
                <a:ea typeface="Lato Light" panose="020F0502020204030203" pitchFamily="34" charset="0"/>
                <a:cs typeface="Lato Light" panose="020F0502020204030203" pitchFamily="34" charset="0"/>
              </a:rPr>
              <a:t>Quan niệm của Hồ Chí Minh về chủ nghĩa xã hội</a:t>
            </a:r>
            <a:endParaRPr lang="en-US" sz="2400" b="1" dirty="0">
              <a:solidFill>
                <a:srgbClr val="FF0000"/>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6" name="Group 5">
            <a:extLst>
              <a:ext uri="{FF2B5EF4-FFF2-40B4-BE49-F238E27FC236}">
                <a16:creationId xmlns:a16="http://schemas.microsoft.com/office/drawing/2014/main" id="{A5161FE6-6290-99DF-A815-1C409EAA47B4}"/>
              </a:ext>
            </a:extLst>
          </p:cNvPr>
          <p:cNvGrpSpPr/>
          <p:nvPr/>
        </p:nvGrpSpPr>
        <p:grpSpPr>
          <a:xfrm>
            <a:off x="-633627" y="4016416"/>
            <a:ext cx="4002918" cy="2723920"/>
            <a:chOff x="-633627" y="4016416"/>
            <a:chExt cx="4002918" cy="2723920"/>
          </a:xfrm>
        </p:grpSpPr>
        <p:sp>
          <p:nvSpPr>
            <p:cNvPr id="7" name="Freeform: Shape 6">
              <a:extLst>
                <a:ext uri="{FF2B5EF4-FFF2-40B4-BE49-F238E27FC236}">
                  <a16:creationId xmlns:a16="http://schemas.microsoft.com/office/drawing/2014/main" id="{BDE5B44A-EF3C-128F-AB1F-660E0AF17D69}"/>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DBBA6025-F152-8AE2-AFB1-76D783C5CB6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9" name="Picture 8" descr="C:\Users\QUOC HUY\Desktop\Logo_Đại_học_FPT.png">
            <a:extLst>
              <a:ext uri="{FF2B5EF4-FFF2-40B4-BE49-F238E27FC236}">
                <a16:creationId xmlns:a16="http://schemas.microsoft.com/office/drawing/2014/main" id="{ACB349E0-FC8E-E5D1-23EC-CB50786507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barn(inVertical)">
                                      <p:cBhvr>
                                        <p:cTn id="7" dur="500"/>
                                        <p:tgtEl>
                                          <p:spTgt spid="26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1">
                                            <p:txEl>
                                              <p:pRg st="0" end="0"/>
                                            </p:txEl>
                                          </p:spTgt>
                                        </p:tgtEl>
                                        <p:attrNameLst>
                                          <p:attrName>style.visibility</p:attrName>
                                        </p:attrNameLst>
                                      </p:cBhvr>
                                      <p:to>
                                        <p:strVal val="visible"/>
                                      </p:to>
                                    </p:set>
                                    <p:animEffect transition="in" filter="barn(inVertical)">
                                      <p:cBhvr>
                                        <p:cTn id="10"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5" name="Google Shape;195;p29"/>
          <p:cNvSpPr txBox="1">
            <a:spLocks noGrp="1"/>
          </p:cNvSpPr>
          <p:nvPr>
            <p:ph type="sldNum" idx="12"/>
          </p:nvPr>
        </p:nvSpPr>
        <p:spPr>
          <a:xfrm>
            <a:off x="11357957" y="6309097"/>
            <a:ext cx="834044"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Lato Light" panose="020F0502020204030203" pitchFamily="34" charset="0"/>
                <a:ea typeface="Lato Light" panose="020F0502020204030203" pitchFamily="34" charset="0"/>
                <a:cs typeface="Lato Light" panose="020F0502020204030203" pitchFamily="34" charset="0"/>
              </a:rPr>
              <a:pPr/>
              <a:t>4</a:t>
            </a:fld>
            <a:endParaRPr>
              <a:latin typeface="Lato Light" panose="020F0502020204030203" pitchFamily="34" charset="0"/>
              <a:ea typeface="Lato Light" panose="020F0502020204030203" pitchFamily="34" charset="0"/>
              <a:cs typeface="Lato Light" panose="020F0502020204030203" pitchFamily="34" charset="0"/>
            </a:endParaRPr>
          </a:p>
        </p:txBody>
      </p:sp>
      <p:cxnSp>
        <p:nvCxnSpPr>
          <p:cNvPr id="8" name="Straight Connector 7">
            <a:extLst>
              <a:ext uri="{FF2B5EF4-FFF2-40B4-BE49-F238E27FC236}">
                <a16:creationId xmlns:a16="http://schemas.microsoft.com/office/drawing/2014/main" id="{C527CAEA-4F43-54A7-2A2E-DB83CEBD7AA4}"/>
              </a:ext>
            </a:extLst>
          </p:cNvPr>
          <p:cNvCxnSpPr>
            <a:cxnSpLocks/>
          </p:cNvCxnSpPr>
          <p:nvPr/>
        </p:nvCxnSpPr>
        <p:spPr>
          <a:xfrm>
            <a:off x="8148577" y="2544104"/>
            <a:ext cx="0" cy="1608053"/>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B54C067-5992-EAC0-E2F6-A72B81034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1" y="-997864"/>
            <a:ext cx="12162099" cy="8281880"/>
          </a:xfrm>
          <a:prstGeom prst="rect">
            <a:avLst/>
          </a:prstGeom>
          <a:solidFill>
            <a:schemeClr val="accent2">
              <a:lumMod val="40000"/>
              <a:lumOff val="60000"/>
            </a:schemeClr>
          </a:solidFill>
        </p:spPr>
      </p:pic>
      <p:grpSp>
        <p:nvGrpSpPr>
          <p:cNvPr id="171" name="Group 170">
            <a:extLst>
              <a:ext uri="{FF2B5EF4-FFF2-40B4-BE49-F238E27FC236}">
                <a16:creationId xmlns:a16="http://schemas.microsoft.com/office/drawing/2014/main" id="{3ABD5A45-E916-C503-1F7D-0F5BA1F3DCBC}"/>
              </a:ext>
            </a:extLst>
          </p:cNvPr>
          <p:cNvGrpSpPr/>
          <p:nvPr/>
        </p:nvGrpSpPr>
        <p:grpSpPr>
          <a:xfrm>
            <a:off x="1935054" y="2162211"/>
            <a:ext cx="9373434" cy="3982601"/>
            <a:chOff x="1935054" y="2162211"/>
            <a:chExt cx="9373434" cy="3982601"/>
          </a:xfrm>
        </p:grpSpPr>
        <p:sp>
          <p:nvSpPr>
            <p:cNvPr id="22" name="Oval 21">
              <a:extLst>
                <a:ext uri="{FF2B5EF4-FFF2-40B4-BE49-F238E27FC236}">
                  <a16:creationId xmlns:a16="http://schemas.microsoft.com/office/drawing/2014/main" id="{CB974D74-AD49-24AE-6C34-DE151B2027FF}"/>
                </a:ext>
              </a:extLst>
            </p:cNvPr>
            <p:cNvSpPr/>
            <p:nvPr/>
          </p:nvSpPr>
          <p:spPr bwMode="auto">
            <a:xfrm>
              <a:off x="1935054" y="3143076"/>
              <a:ext cx="1247598" cy="1405611"/>
            </a:xfrm>
            <a:prstGeom prst="ellipse">
              <a:avLst/>
            </a:prstGeom>
            <a:solidFill>
              <a:schemeClr val="accent2">
                <a:lumMod val="40000"/>
                <a:lumOff val="60000"/>
              </a:schemeClr>
            </a:solidFill>
            <a:ln>
              <a:prstDash val="dash"/>
              <a:headEnd type="none" w="med" len="med"/>
              <a:tailEnd type="none" w="med" len="med"/>
            </a:ln>
            <a:scene3d>
              <a:camera prst="isometricOffAxis1Right"/>
              <a:lightRig rig="threePt" dir="t"/>
            </a:scene3d>
            <a:sp3d>
              <a:bevelT w="114300" prst="artDeco"/>
            </a:sp3d>
          </p:spPr>
          <p:style>
            <a:lnRef idx="2">
              <a:schemeClr val="dk1"/>
            </a:lnRef>
            <a:fillRef idx="1003">
              <a:schemeClr val="lt1"/>
            </a:fillRef>
            <a:effectRef idx="0">
              <a:schemeClr val="dk1"/>
            </a:effectRef>
            <a:fontRef idx="minor">
              <a:schemeClr val="dk1"/>
            </a:fontRef>
          </p:style>
          <p:txBody>
            <a:bodyPr/>
            <a:lstStyle/>
            <a:p>
              <a:pPr eaLnBrk="1" hangingPunct="1">
                <a:defRPr/>
              </a:pPr>
              <a:r>
                <a:rPr lang="en-US" sz="2000">
                  <a:ln w="18415" cmpd="sng">
                    <a:solidFill>
                      <a:srgbClr val="FFFFFF"/>
                    </a:solidFill>
                    <a:prstDash val="solid"/>
                  </a:ln>
                  <a:solidFill>
                    <a:srgbClr val="00B0F0"/>
                  </a:solidFill>
                  <a:effectLst>
                    <a:outerShdw blurRad="63500" dir="3600000" algn="tl" rotWithShape="0">
                      <a:srgbClr val="000000">
                        <a:alpha val="70000"/>
                      </a:srgbClr>
                    </a:outerShdw>
                  </a:effectLst>
                </a:rPr>
                <a:t>CSNT</a:t>
              </a:r>
              <a:endParaRPr lang="en-US" sz="2000" dirty="0">
                <a:ln w="18415" cmpd="sng">
                  <a:solidFill>
                    <a:srgbClr val="FFFFFF"/>
                  </a:solidFill>
                  <a:prstDash val="solid"/>
                </a:ln>
                <a:solidFill>
                  <a:srgbClr val="00B0F0"/>
                </a:solidFill>
                <a:effectLst>
                  <a:outerShdw blurRad="63500" dir="3600000" algn="tl" rotWithShape="0">
                    <a:srgbClr val="000000">
                      <a:alpha val="70000"/>
                    </a:srgbClr>
                  </a:outerShdw>
                </a:effectLst>
              </a:endParaRPr>
            </a:p>
          </p:txBody>
        </p:sp>
        <p:sp>
          <p:nvSpPr>
            <p:cNvPr id="23" name="Oval 22">
              <a:extLst>
                <a:ext uri="{FF2B5EF4-FFF2-40B4-BE49-F238E27FC236}">
                  <a16:creationId xmlns:a16="http://schemas.microsoft.com/office/drawing/2014/main" id="{CC21F322-66FD-5B4E-6519-EEB68895195B}"/>
                </a:ext>
              </a:extLst>
            </p:cNvPr>
            <p:cNvSpPr/>
            <p:nvPr/>
          </p:nvSpPr>
          <p:spPr bwMode="auto">
            <a:xfrm>
              <a:off x="2945612" y="2868952"/>
              <a:ext cx="1540502" cy="1638580"/>
            </a:xfrm>
            <a:prstGeom prst="ellipse">
              <a:avLst/>
            </a:prstGeom>
            <a:solidFill>
              <a:schemeClr val="accent2">
                <a:lumMod val="40000"/>
                <a:lumOff val="60000"/>
              </a:schemeClr>
            </a:solidFill>
            <a:ln>
              <a:prstDash val="dash"/>
              <a:headEnd type="none" w="med" len="med"/>
              <a:tailEnd type="none" w="med" len="med"/>
            </a:ln>
            <a:scene3d>
              <a:camera prst="isometricOffAxis1Right"/>
              <a:lightRig rig="threePt" dir="t"/>
            </a:scene3d>
            <a:sp3d>
              <a:bevelT w="114300" prst="artDeco"/>
            </a:sp3d>
          </p:spPr>
          <p:style>
            <a:lnRef idx="2">
              <a:schemeClr val="dk1"/>
            </a:lnRef>
            <a:fillRef idx="1003">
              <a:schemeClr val="lt1"/>
            </a:fillRef>
            <a:effectRef idx="0">
              <a:schemeClr val="dk1"/>
            </a:effectRef>
            <a:fontRef idx="minor">
              <a:schemeClr val="dk1"/>
            </a:fontRef>
          </p:style>
          <p:txBody>
            <a:bodyPr/>
            <a:lstStyle/>
            <a:p>
              <a:pPr eaLnBrk="1" hangingPunct="1">
                <a:defRPr/>
              </a:pPr>
              <a:r>
                <a:rPr lang="en-US" sz="2000">
                  <a:ln w="18415" cmpd="sng">
                    <a:solidFill>
                      <a:srgbClr val="FFFFFF"/>
                    </a:solidFill>
                    <a:prstDash val="solid"/>
                  </a:ln>
                  <a:solidFill>
                    <a:srgbClr val="00B0F0"/>
                  </a:solidFill>
                  <a:effectLst>
                    <a:outerShdw blurRad="63500" dir="3600000" algn="tl" rotWithShape="0">
                      <a:srgbClr val="000000">
                        <a:alpha val="70000"/>
                      </a:srgbClr>
                    </a:outerShdw>
                  </a:effectLst>
                </a:rPr>
                <a:t>CHN</a:t>
              </a:r>
              <a:r>
                <a:rPr lang="en-US" sz="2000" dirty="0">
                  <a:ln w="18415" cmpd="sng">
                    <a:solidFill>
                      <a:srgbClr val="FFFFFF"/>
                    </a:solidFill>
                    <a:prstDash val="solid"/>
                  </a:ln>
                  <a:solidFill>
                    <a:srgbClr val="00B0F0"/>
                  </a:solidFill>
                  <a:effectLst>
                    <a:outerShdw blurRad="63500" dir="3600000" algn="tl" rotWithShape="0">
                      <a:srgbClr val="000000">
                        <a:alpha val="70000"/>
                      </a:srgbClr>
                    </a:outerShdw>
                  </a:effectLst>
                </a:rPr>
                <a:t>L</a:t>
              </a:r>
            </a:p>
          </p:txBody>
        </p:sp>
        <p:sp>
          <p:nvSpPr>
            <p:cNvPr id="24" name="Oval 23">
              <a:extLst>
                <a:ext uri="{FF2B5EF4-FFF2-40B4-BE49-F238E27FC236}">
                  <a16:creationId xmlns:a16="http://schemas.microsoft.com/office/drawing/2014/main" id="{602EFD42-9F55-040F-EF79-AE550E009FB4}"/>
                </a:ext>
              </a:extLst>
            </p:cNvPr>
            <p:cNvSpPr/>
            <p:nvPr/>
          </p:nvSpPr>
          <p:spPr bwMode="auto">
            <a:xfrm>
              <a:off x="4205490" y="2644402"/>
              <a:ext cx="1585511" cy="1876791"/>
            </a:xfrm>
            <a:prstGeom prst="ellipse">
              <a:avLst/>
            </a:prstGeom>
            <a:solidFill>
              <a:schemeClr val="accent2">
                <a:lumMod val="40000"/>
                <a:lumOff val="60000"/>
              </a:schemeClr>
            </a:solidFill>
            <a:ln>
              <a:prstDash val="dash"/>
              <a:headEnd type="none" w="med" len="med"/>
              <a:tailEnd type="none" w="med" len="med"/>
            </a:ln>
            <a:scene3d>
              <a:camera prst="isometricOffAxis1Right"/>
              <a:lightRig rig="threePt" dir="t"/>
            </a:scene3d>
            <a:sp3d>
              <a:bevelT w="114300" prst="artDeco"/>
            </a:sp3d>
          </p:spPr>
          <p:style>
            <a:lnRef idx="2">
              <a:schemeClr val="dk1"/>
            </a:lnRef>
            <a:fillRef idx="1003">
              <a:schemeClr val="lt1"/>
            </a:fillRef>
            <a:effectRef idx="0">
              <a:schemeClr val="dk1"/>
            </a:effectRef>
            <a:fontRef idx="minor">
              <a:schemeClr val="dk1"/>
            </a:fontRef>
          </p:style>
          <p:txBody>
            <a:bodyPr/>
            <a:lstStyle/>
            <a:p>
              <a:pPr eaLnBrk="1" hangingPunct="1">
                <a:defRPr/>
              </a:pPr>
              <a:r>
                <a:rPr lang="en-US" sz="2000">
                  <a:ln w="18415" cmpd="sng">
                    <a:solidFill>
                      <a:srgbClr val="FFFFFF"/>
                    </a:solidFill>
                    <a:prstDash val="solid"/>
                  </a:ln>
                  <a:solidFill>
                    <a:srgbClr val="00B0F0"/>
                  </a:solidFill>
                  <a:effectLst>
                    <a:outerShdw blurRad="63500" dir="3600000" algn="tl" rotWithShape="0">
                      <a:srgbClr val="000000">
                        <a:alpha val="70000"/>
                      </a:srgbClr>
                    </a:outerShdw>
                  </a:effectLst>
                </a:rPr>
                <a:t>XHPK</a:t>
              </a:r>
              <a:endParaRPr lang="en-US" sz="2000" dirty="0">
                <a:ln w="18415" cmpd="sng">
                  <a:solidFill>
                    <a:srgbClr val="FFFFFF"/>
                  </a:solidFill>
                  <a:prstDash val="solid"/>
                </a:ln>
                <a:solidFill>
                  <a:srgbClr val="00B0F0"/>
                </a:solidFill>
                <a:effectLst>
                  <a:outerShdw blurRad="63500" dir="3600000" algn="tl" rotWithShape="0">
                    <a:srgbClr val="000000">
                      <a:alpha val="70000"/>
                    </a:srgbClr>
                  </a:outerShdw>
                </a:effectLst>
              </a:endParaRPr>
            </a:p>
          </p:txBody>
        </p:sp>
        <p:sp>
          <p:nvSpPr>
            <p:cNvPr id="25" name="Oval 24">
              <a:extLst>
                <a:ext uri="{FF2B5EF4-FFF2-40B4-BE49-F238E27FC236}">
                  <a16:creationId xmlns:a16="http://schemas.microsoft.com/office/drawing/2014/main" id="{73668F8A-B2DA-80E6-C89C-1CBA7B0E600C}"/>
                </a:ext>
              </a:extLst>
            </p:cNvPr>
            <p:cNvSpPr/>
            <p:nvPr/>
          </p:nvSpPr>
          <p:spPr bwMode="auto">
            <a:xfrm>
              <a:off x="5506237" y="2487360"/>
              <a:ext cx="1890837" cy="2045273"/>
            </a:xfrm>
            <a:prstGeom prst="ellipse">
              <a:avLst/>
            </a:prstGeom>
            <a:solidFill>
              <a:schemeClr val="accent2">
                <a:lumMod val="40000"/>
                <a:lumOff val="60000"/>
              </a:schemeClr>
            </a:solidFill>
            <a:ln>
              <a:prstDash val="dash"/>
              <a:headEnd type="none" w="med" len="med"/>
              <a:tailEnd type="none" w="med" len="med"/>
            </a:ln>
            <a:scene3d>
              <a:camera prst="isometricOffAxis1Right"/>
              <a:lightRig rig="threePt" dir="t"/>
            </a:scene3d>
            <a:sp3d>
              <a:bevelT w="114300" prst="artDeco"/>
            </a:sp3d>
          </p:spPr>
          <p:style>
            <a:lnRef idx="2">
              <a:schemeClr val="dk1"/>
            </a:lnRef>
            <a:fillRef idx="1003">
              <a:schemeClr val="lt1"/>
            </a:fillRef>
            <a:effectRef idx="0">
              <a:schemeClr val="dk1"/>
            </a:effectRef>
            <a:fontRef idx="minor">
              <a:schemeClr val="dk1"/>
            </a:fontRef>
          </p:style>
          <p:txBody>
            <a:bodyPr/>
            <a:lstStyle/>
            <a:p>
              <a:pPr eaLnBrk="1" hangingPunct="1">
                <a:defRPr/>
              </a:pPr>
              <a:r>
                <a:rPr lang="en-US" sz="2000">
                  <a:ln w="18415" cmpd="sng">
                    <a:solidFill>
                      <a:srgbClr val="FFFFFF"/>
                    </a:solidFill>
                    <a:prstDash val="solid"/>
                  </a:ln>
                  <a:solidFill>
                    <a:srgbClr val="00B0F0"/>
                  </a:solidFill>
                  <a:effectLst>
                    <a:outerShdw blurRad="63500" dir="3600000" algn="tl" rotWithShape="0">
                      <a:srgbClr val="000000">
                        <a:alpha val="70000"/>
                      </a:srgbClr>
                    </a:outerShdw>
                  </a:effectLst>
                </a:rPr>
                <a:t>TBCN</a:t>
              </a:r>
              <a:endParaRPr lang="en-US" sz="2000" dirty="0">
                <a:ln w="18415" cmpd="sng">
                  <a:solidFill>
                    <a:srgbClr val="FFFFFF"/>
                  </a:solidFill>
                  <a:prstDash val="solid"/>
                </a:ln>
                <a:solidFill>
                  <a:srgbClr val="00B0F0"/>
                </a:solidFill>
                <a:effectLst>
                  <a:outerShdw blurRad="63500" dir="3600000" algn="tl" rotWithShape="0">
                    <a:srgbClr val="000000">
                      <a:alpha val="70000"/>
                    </a:srgbClr>
                  </a:outerShdw>
                </a:effectLst>
              </a:endParaRPr>
            </a:p>
          </p:txBody>
        </p:sp>
        <p:sp>
          <p:nvSpPr>
            <p:cNvPr id="26" name="Oval 25">
              <a:extLst>
                <a:ext uri="{FF2B5EF4-FFF2-40B4-BE49-F238E27FC236}">
                  <a16:creationId xmlns:a16="http://schemas.microsoft.com/office/drawing/2014/main" id="{DE1C6042-5FA1-3BDC-2CDF-B5BC4D5E79A4}"/>
                </a:ext>
              </a:extLst>
            </p:cNvPr>
            <p:cNvSpPr/>
            <p:nvPr/>
          </p:nvSpPr>
          <p:spPr bwMode="auto">
            <a:xfrm>
              <a:off x="7065830" y="2162211"/>
              <a:ext cx="2314625" cy="2345321"/>
            </a:xfrm>
            <a:prstGeom prst="ellipse">
              <a:avLst/>
            </a:prstGeom>
            <a:solidFill>
              <a:schemeClr val="accent2">
                <a:lumMod val="40000"/>
                <a:lumOff val="60000"/>
              </a:schemeClr>
            </a:solidFill>
            <a:ln>
              <a:prstDash val="dash"/>
              <a:headEnd type="none" w="med" len="med"/>
              <a:tailEnd type="none" w="med" len="med"/>
            </a:ln>
            <a:scene3d>
              <a:camera prst="isometricOffAxis1Right"/>
              <a:lightRig rig="threePt" dir="t"/>
            </a:scene3d>
            <a:sp3d>
              <a:bevelT w="114300" prst="artDeco"/>
            </a:sp3d>
          </p:spPr>
          <p:style>
            <a:lnRef idx="2">
              <a:schemeClr val="dk1"/>
            </a:lnRef>
            <a:fillRef idx="1003">
              <a:schemeClr val="lt1"/>
            </a:fillRef>
            <a:effectRef idx="0">
              <a:schemeClr val="dk1"/>
            </a:effectRef>
            <a:fontRef idx="minor">
              <a:schemeClr val="dk1"/>
            </a:fontRef>
          </p:style>
          <p:txBody>
            <a:bodyPr/>
            <a:lstStyle/>
            <a:p>
              <a:pPr eaLnBrk="1" hangingPunct="1">
                <a:defRPr/>
              </a:pPr>
              <a:r>
                <a:rPr lang="en-US" sz="2000">
                  <a:ln w="18415" cmpd="sng">
                    <a:solidFill>
                      <a:srgbClr val="FFFFFF"/>
                    </a:solidFill>
                    <a:prstDash val="solid"/>
                  </a:ln>
                  <a:solidFill>
                    <a:srgbClr val="00B0F0"/>
                  </a:solidFill>
                  <a:effectLst>
                    <a:outerShdw blurRad="63500" dir="3600000" algn="tl" rotWithShape="0">
                      <a:srgbClr val="000000">
                        <a:alpha val="70000"/>
                      </a:srgbClr>
                    </a:outerShdw>
                  </a:effectLst>
                </a:rPr>
                <a:t>CSC</a:t>
              </a:r>
              <a:r>
                <a:rPr lang="en-US" sz="2000" dirty="0">
                  <a:ln w="18415" cmpd="sng">
                    <a:solidFill>
                      <a:srgbClr val="FFFFFF"/>
                    </a:solidFill>
                    <a:prstDash val="solid"/>
                  </a:ln>
                  <a:solidFill>
                    <a:srgbClr val="00B0F0"/>
                  </a:solidFill>
                  <a:effectLst>
                    <a:outerShdw blurRad="63500" dir="3600000" algn="tl" rotWithShape="0">
                      <a:srgbClr val="000000">
                        <a:alpha val="70000"/>
                      </a:srgbClr>
                    </a:outerShdw>
                  </a:effectLst>
                </a:rPr>
                <a:t>N</a:t>
              </a:r>
            </a:p>
          </p:txBody>
        </p:sp>
        <p:sp>
          <p:nvSpPr>
            <p:cNvPr id="27" name="TextBox 26">
              <a:extLst>
                <a:ext uri="{FF2B5EF4-FFF2-40B4-BE49-F238E27FC236}">
                  <a16:creationId xmlns:a16="http://schemas.microsoft.com/office/drawing/2014/main" id="{255D1411-4F78-4569-0414-711AE6D669A5}"/>
                </a:ext>
              </a:extLst>
            </p:cNvPr>
            <p:cNvSpPr txBox="1"/>
            <p:nvPr/>
          </p:nvSpPr>
          <p:spPr>
            <a:xfrm>
              <a:off x="7728899" y="5436926"/>
              <a:ext cx="2537846" cy="707886"/>
            </a:xfrm>
            <a:prstGeom prst="rect">
              <a:avLst/>
            </a:prstGeom>
            <a:noFill/>
          </p:spPr>
          <p:txBody>
            <a:bodyPr wrap="square">
              <a:spAutoFit/>
            </a:bodyPr>
            <a:lstStyle/>
            <a:p>
              <a:r>
                <a:rPr lang="vi-VN" sz="20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Giai đoạn thấp, </a:t>
              </a:r>
              <a:endParaRPr lang="en-US" sz="20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a:p>
              <a:r>
                <a:rPr lang="vi-VN" sz="20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tức là </a:t>
              </a:r>
              <a:r>
                <a:rPr lang="vi-VN" sz="2000" i="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chủ nghĩa xã hội</a:t>
              </a:r>
              <a:endParaRPr lang="vi-VN" sz="20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ato Light"/>
              </a:endParaRPr>
            </a:p>
          </p:txBody>
        </p:sp>
        <p:sp>
          <p:nvSpPr>
            <p:cNvPr id="28" name="TextBox 27">
              <a:extLst>
                <a:ext uri="{FF2B5EF4-FFF2-40B4-BE49-F238E27FC236}">
                  <a16:creationId xmlns:a16="http://schemas.microsoft.com/office/drawing/2014/main" id="{D608B59E-7802-A85E-C74D-29650D89E9D2}"/>
                </a:ext>
              </a:extLst>
            </p:cNvPr>
            <p:cNvSpPr txBox="1"/>
            <p:nvPr/>
          </p:nvSpPr>
          <p:spPr>
            <a:xfrm>
              <a:off x="8546885" y="4564591"/>
              <a:ext cx="2761603" cy="707886"/>
            </a:xfrm>
            <a:prstGeom prst="rect">
              <a:avLst/>
            </a:prstGeom>
            <a:noFill/>
          </p:spPr>
          <p:txBody>
            <a:bodyPr wrap="square">
              <a:spAutoFit/>
            </a:bodyPr>
            <a:lstStyle/>
            <a:p>
              <a:r>
                <a:rPr lang="vi-VN" sz="20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Giai đoạn cao, </a:t>
              </a:r>
              <a:endParaRPr lang="en-US" sz="20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a:p>
              <a:r>
                <a:rPr lang="vi-VN" sz="20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tức là </a:t>
              </a:r>
              <a:r>
                <a:rPr lang="vi-VN" sz="2000" i="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chủ nghĩa cộng sản</a:t>
              </a:r>
              <a:endParaRPr lang="vi-VN" sz="20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sym typeface="Lato Light"/>
              </a:endParaRPr>
            </a:p>
          </p:txBody>
        </p:sp>
        <p:cxnSp>
          <p:nvCxnSpPr>
            <p:cNvPr id="29" name="Straight Connector 28">
              <a:extLst>
                <a:ext uri="{FF2B5EF4-FFF2-40B4-BE49-F238E27FC236}">
                  <a16:creationId xmlns:a16="http://schemas.microsoft.com/office/drawing/2014/main" id="{2CFC8DAF-9A86-F6F5-3746-02C21BB5CE4D}"/>
                </a:ext>
              </a:extLst>
            </p:cNvPr>
            <p:cNvCxnSpPr>
              <a:cxnSpLocks/>
            </p:cNvCxnSpPr>
            <p:nvPr/>
          </p:nvCxnSpPr>
          <p:spPr>
            <a:xfrm>
              <a:off x="8546885" y="3730287"/>
              <a:ext cx="678138" cy="843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6870B0-9E38-BB76-EB7B-138B01AFDFDC}"/>
                </a:ext>
              </a:extLst>
            </p:cNvPr>
            <p:cNvCxnSpPr>
              <a:cxnSpLocks/>
            </p:cNvCxnSpPr>
            <p:nvPr/>
          </p:nvCxnSpPr>
          <p:spPr>
            <a:xfrm>
              <a:off x="7732757" y="3711131"/>
              <a:ext cx="334797" cy="1725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65271A8-9472-B02A-C9B2-56B0EE6D0E8D}"/>
                </a:ext>
              </a:extLst>
            </p:cNvPr>
            <p:cNvCxnSpPr/>
            <p:nvPr/>
          </p:nvCxnSpPr>
          <p:spPr>
            <a:xfrm>
              <a:off x="8108065" y="2544104"/>
              <a:ext cx="81023" cy="1472312"/>
            </a:xfrm>
            <a:prstGeom prst="line">
              <a:avLst/>
            </a:prstGeom>
          </p:spPr>
          <p:style>
            <a:lnRef idx="1">
              <a:schemeClr val="accent2"/>
            </a:lnRef>
            <a:fillRef idx="0">
              <a:schemeClr val="accent2"/>
            </a:fillRef>
            <a:effectRef idx="0">
              <a:schemeClr val="accent2"/>
            </a:effectRef>
            <a:fontRef idx="minor">
              <a:schemeClr val="tx1"/>
            </a:fontRef>
          </p:style>
        </p:cxnSp>
      </p:grpSp>
      <p:sp>
        <p:nvSpPr>
          <p:cNvPr id="163" name="Google Shape;191;p29"/>
          <p:cNvSpPr txBox="1">
            <a:spLocks noGrp="1"/>
          </p:cNvSpPr>
          <p:nvPr>
            <p:ph type="title"/>
          </p:nvPr>
        </p:nvSpPr>
        <p:spPr>
          <a:xfrm>
            <a:off x="1068530" y="444916"/>
            <a:ext cx="9363919" cy="900864"/>
          </a:xfrm>
          <a:prstGeom prst="rect">
            <a:avLst/>
          </a:prstGeom>
          <a:solidFill>
            <a:schemeClr val="accent2">
              <a:lumMod val="40000"/>
              <a:lumOff val="60000"/>
              <a:alpha val="63000"/>
            </a:schemeClr>
          </a:solidFill>
        </p:spPr>
        <p:txBody>
          <a:bodyPr spcFirstLastPara="1" vert="horz" wrap="square" lIns="121900" tIns="121900" rIns="121900" bIns="121900" rtlCol="0" anchor="b" anchorCtr="0">
            <a:noAutofit/>
          </a:bodyPr>
          <a:lstStyle/>
          <a:p>
            <a:pPr>
              <a:spcBef>
                <a:spcPts val="0"/>
              </a:spcBef>
            </a:pPr>
            <a:r>
              <a:rPr lang="vi-VN" sz="24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Người khẳng định mục đích của </a:t>
            </a:r>
            <a:r>
              <a:rPr lang="vi-VN" sz="24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cách mạng </a:t>
            </a:r>
            <a:r>
              <a:rPr lang="vi-VN" sz="24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Việt Nam là tiến đến chủ nghĩa xã hội rồi đến chủ nghĩa </a:t>
            </a:r>
            <a:r>
              <a:rPr lang="vi-VN" sz="24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cộng sản</a:t>
            </a:r>
            <a:r>
              <a:rPr lang="en-US" sz="24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a:t>
            </a:r>
            <a:r>
              <a:rPr lang="vi-VN" sz="24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24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ì</a:t>
            </a:r>
            <a:r>
              <a:rPr lang="en-US" sz="24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c</a:t>
            </a:r>
            <a:r>
              <a:rPr lang="en-US" sz="240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hủ </a:t>
            </a:r>
            <a:r>
              <a:rPr lang="en-US" sz="2400" dirty="0" err="1">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nghĩa</a:t>
            </a:r>
            <a:r>
              <a:rPr lang="en-US" sz="24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 c</a:t>
            </a:r>
            <a:r>
              <a:rPr lang="vi-VN" sz="24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ộng sản có hai giai đoạn</a:t>
            </a:r>
            <a:endParaRPr lang="en-US" sz="24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65" name="Hexagon 164">
            <a:extLst>
              <a:ext uri="{FF2B5EF4-FFF2-40B4-BE49-F238E27FC236}">
                <a16:creationId xmlns:a16="http://schemas.microsoft.com/office/drawing/2014/main" id="{266C72CF-5168-99A1-D9FE-D4CC8F574B0B}"/>
              </a:ext>
            </a:extLst>
          </p:cNvPr>
          <p:cNvSpPr/>
          <p:nvPr/>
        </p:nvSpPr>
        <p:spPr>
          <a:xfrm rot="991031">
            <a:off x="68904" y="-156481"/>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a</a:t>
            </a:r>
          </a:p>
        </p:txBody>
      </p:sp>
      <p:grpSp>
        <p:nvGrpSpPr>
          <p:cNvPr id="167" name="Group 166">
            <a:extLst>
              <a:ext uri="{FF2B5EF4-FFF2-40B4-BE49-F238E27FC236}">
                <a16:creationId xmlns:a16="http://schemas.microsoft.com/office/drawing/2014/main" id="{6AB4B278-64DE-E2E7-A5DC-A42FBD5670F2}"/>
              </a:ext>
            </a:extLst>
          </p:cNvPr>
          <p:cNvGrpSpPr/>
          <p:nvPr/>
        </p:nvGrpSpPr>
        <p:grpSpPr>
          <a:xfrm>
            <a:off x="-633627" y="4016416"/>
            <a:ext cx="4002918" cy="2723920"/>
            <a:chOff x="-633627" y="4016416"/>
            <a:chExt cx="4002918" cy="2723920"/>
          </a:xfrm>
        </p:grpSpPr>
        <p:sp>
          <p:nvSpPr>
            <p:cNvPr id="168" name="Freeform: Shape 167">
              <a:extLst>
                <a:ext uri="{FF2B5EF4-FFF2-40B4-BE49-F238E27FC236}">
                  <a16:creationId xmlns:a16="http://schemas.microsoft.com/office/drawing/2014/main" id="{48A4E199-C94F-83D4-939C-26997033AB08}"/>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9" name="Freeform: Shape 168">
              <a:extLst>
                <a:ext uri="{FF2B5EF4-FFF2-40B4-BE49-F238E27FC236}">
                  <a16:creationId xmlns:a16="http://schemas.microsoft.com/office/drawing/2014/main" id="{FDB59957-8F8A-A7F0-5860-091710382B0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70" name="Picture 169" descr="C:\Users\QUOC HUY\Desktop\Logo_Đại_học_FPT.png">
            <a:extLst>
              <a:ext uri="{FF2B5EF4-FFF2-40B4-BE49-F238E27FC236}">
                <a16:creationId xmlns:a16="http://schemas.microsoft.com/office/drawing/2014/main" id="{A782E40F-33D5-D02B-380D-A79A20393E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barn(inVertical)">
                                      <p:cBhvr>
                                        <p:cTn id="7"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10000"/>
          </a:schemeClr>
        </a:solidFill>
        <a:effectLst/>
      </p:bgPr>
    </p:bg>
    <p:spTree>
      <p:nvGrpSpPr>
        <p:cNvPr id="1" name="Shape 100"/>
        <p:cNvGrpSpPr/>
        <p:nvPr/>
      </p:nvGrpSpPr>
      <p:grpSpPr>
        <a:xfrm>
          <a:off x="0" y="0"/>
          <a:ext cx="0" cy="0"/>
          <a:chOff x="0" y="0"/>
          <a:chExt cx="0" cy="0"/>
        </a:xfrm>
      </p:grpSpPr>
      <p:sp>
        <p:nvSpPr>
          <p:cNvPr id="101" name="Google Shape;101;p19"/>
          <p:cNvSpPr txBox="1">
            <a:spLocks noGrp="1"/>
          </p:cNvSpPr>
          <p:nvPr>
            <p:ph type="ctrTitle" idx="4294967295"/>
          </p:nvPr>
        </p:nvSpPr>
        <p:spPr>
          <a:xfrm>
            <a:off x="0" y="79136"/>
            <a:ext cx="12192000" cy="3624763"/>
          </a:xfrm>
          <a:prstGeom prst="rect">
            <a:avLst/>
          </a:prstGeom>
          <a:solidFill>
            <a:schemeClr val="accent5">
              <a:lumMod val="20000"/>
              <a:lumOff val="80000"/>
            </a:schemeClr>
          </a:solidFill>
        </p:spPr>
        <p:txBody>
          <a:bodyPr spcFirstLastPara="1" vert="horz" wrap="square" lIns="121900" tIns="121900" rIns="121900" bIns="121900" rtlCol="0" anchor="ctr" anchorCtr="0">
            <a:noAutofit/>
          </a:bodyPr>
          <a:lstStyle/>
          <a:p>
            <a:pPr indent="609585" algn="ctr">
              <a:lnSpc>
                <a:spcPct val="107000"/>
              </a:lnSpc>
              <a:spcBef>
                <a:spcPts val="400"/>
              </a:spcBef>
              <a:spcAft>
                <a:spcPts val="400"/>
              </a:spcAft>
            </a:pPr>
            <a:endParaRPr lang="en-US" sz="2400" i="1" spc="300" dirty="0">
              <a:latin typeface="Leelawadee UI" panose="020B0502040204020203" pitchFamily="34" charset="-34"/>
              <a:ea typeface="Calibri" panose="020F0502020204030204" pitchFamily="34" charset="0"/>
              <a:cs typeface="Leelawadee UI" panose="020B0502040204020203" pitchFamily="34" charset="-34"/>
            </a:endParaRPr>
          </a:p>
        </p:txBody>
      </p:sp>
      <p:sp>
        <p:nvSpPr>
          <p:cNvPr id="107" name="Google Shape;107;p19"/>
          <p:cNvSpPr txBox="1">
            <a:spLocks noGrp="1"/>
          </p:cNvSpPr>
          <p:nvPr>
            <p:ph type="sldNum" idx="12"/>
          </p:nvPr>
        </p:nvSpPr>
        <p:spPr>
          <a:xfrm>
            <a:off x="5618085" y="6297109"/>
            <a:ext cx="843715" cy="459225"/>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5</a:t>
            </a:fld>
            <a:endParaRPr/>
          </a:p>
        </p:txBody>
      </p:sp>
      <p:sp>
        <p:nvSpPr>
          <p:cNvPr id="3" name="Google Shape;101;p19">
            <a:extLst>
              <a:ext uri="{FF2B5EF4-FFF2-40B4-BE49-F238E27FC236}">
                <a16:creationId xmlns:a16="http://schemas.microsoft.com/office/drawing/2014/main" id="{A184C3F1-0878-C6D1-48B1-2B542A98CEFD}"/>
              </a:ext>
            </a:extLst>
          </p:cNvPr>
          <p:cNvSpPr txBox="1">
            <a:spLocks/>
          </p:cNvSpPr>
          <p:nvPr/>
        </p:nvSpPr>
        <p:spPr>
          <a:xfrm>
            <a:off x="893906" y="472279"/>
            <a:ext cx="10139424" cy="3393309"/>
          </a:xfrm>
          <a:prstGeom prst="rect">
            <a:avLst/>
          </a:prstGeom>
          <a:solidFill>
            <a:schemeClr val="accent2">
              <a:lumMod val="20000"/>
              <a:lumOff val="80000"/>
            </a:schemeClr>
          </a:solidFill>
          <a:effectLst>
            <a:softEdge rad="317500"/>
          </a:effectLst>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609585" algn="ctr">
              <a:lnSpc>
                <a:spcPct val="107000"/>
              </a:lnSpc>
              <a:spcBef>
                <a:spcPts val="400"/>
              </a:spcBef>
              <a:spcAft>
                <a:spcPts val="400"/>
              </a:spcAft>
            </a:pPr>
            <a:r>
              <a:rPr lang="en-US" sz="2400" b="1" u="sng" spc="30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Theo Hồ Chí Minh </a:t>
            </a:r>
          </a:p>
          <a:p>
            <a:pPr indent="609585" algn="ctr">
              <a:lnSpc>
                <a:spcPct val="107000"/>
              </a:lnSpc>
              <a:spcBef>
                <a:spcPts val="400"/>
              </a:spcBef>
              <a:spcAft>
                <a:spcPts val="400"/>
              </a:spcAft>
            </a:pPr>
            <a:r>
              <a:rPr lang="en-US" sz="2000" i="1" u="sng" spc="300">
                <a:solidFill>
                  <a:schemeClr val="accent2">
                    <a:lumMod val="75000"/>
                  </a:schemeClr>
                </a:solidFill>
                <a:latin typeface="Leelawadee UI" panose="020B0502040204020203" pitchFamily="34" charset="-34"/>
                <a:ea typeface="Calibri" panose="020F0502020204030204" pitchFamily="34" charset="0"/>
                <a:cs typeface="Leelawadee UI" panose="020B0502040204020203" pitchFamily="34" charset="-34"/>
              </a:rPr>
              <a:t>C</a:t>
            </a:r>
            <a:r>
              <a:rPr lang="vi-VN" sz="2000" i="1" u="sng" spc="300">
                <a:solidFill>
                  <a:schemeClr val="accent2">
                    <a:lumMod val="75000"/>
                  </a:schemeClr>
                </a:solidFill>
                <a:latin typeface="Leelawadee UI" panose="020B0502040204020203" pitchFamily="34" charset="-34"/>
                <a:ea typeface="Calibri" panose="020F0502020204030204" pitchFamily="34" charset="0"/>
                <a:cs typeface="Leelawadee UI" panose="020B0502040204020203" pitchFamily="34" charset="-34"/>
              </a:rPr>
              <a:t>hủ nghĩa xã hội là xã hội ở giai đoạn đầu của chủ nghĩa cộng sản</a:t>
            </a:r>
            <a:r>
              <a:rPr lang="vi-VN" sz="2000" i="1" spc="300">
                <a:latin typeface="Leelawadee UI" panose="020B0502040204020203" pitchFamily="34" charset="-34"/>
                <a:ea typeface="Calibri" panose="020F0502020204030204" pitchFamily="34" charset="0"/>
                <a:cs typeface="Leelawadee UI" panose="020B0502040204020203" pitchFamily="34" charset="-34"/>
              </a:rPr>
              <a:t>. Mặc dù </a:t>
            </a:r>
            <a:r>
              <a:rPr lang="vi-VN" sz="2000" i="1" u="sng" spc="300">
                <a:solidFill>
                  <a:srgbClr val="0066FF"/>
                </a:solidFill>
                <a:latin typeface="Leelawadee UI" panose="020B0502040204020203" pitchFamily="34" charset="-34"/>
                <a:ea typeface="Calibri" panose="020F0502020204030204" pitchFamily="34" charset="0"/>
                <a:cs typeface="Leelawadee UI" panose="020B0502040204020203" pitchFamily="34" charset="-34"/>
              </a:rPr>
              <a:t>còn tồn đọng tàn dư của xã hội cũ</a:t>
            </a:r>
            <a:r>
              <a:rPr lang="vi-VN" sz="2000" i="1" spc="300">
                <a:solidFill>
                  <a:srgbClr val="0066FF"/>
                </a:solidFill>
                <a:latin typeface="Leelawadee UI" panose="020B0502040204020203" pitchFamily="34" charset="-34"/>
                <a:ea typeface="Calibri" panose="020F0502020204030204" pitchFamily="34" charset="0"/>
                <a:cs typeface="Leelawadee UI" panose="020B0502040204020203" pitchFamily="34" charset="-34"/>
              </a:rPr>
              <a:t> </a:t>
            </a:r>
            <a:r>
              <a:rPr lang="vi-VN" sz="2000" i="1" spc="300">
                <a:latin typeface="Leelawadee UI" panose="020B0502040204020203" pitchFamily="34" charset="-34"/>
                <a:ea typeface="Calibri" panose="020F0502020204030204" pitchFamily="34" charset="0"/>
                <a:cs typeface="Leelawadee UI" panose="020B0502040204020203" pitchFamily="34" charset="-34"/>
              </a:rPr>
              <a:t>nhưng chủ nghĩa xã hội </a:t>
            </a:r>
            <a:r>
              <a:rPr lang="vi-VN" sz="2000" i="1" u="sng" spc="300">
                <a:solidFill>
                  <a:srgbClr val="00B0F0"/>
                </a:solidFill>
                <a:latin typeface="Leelawadee UI" panose="020B0502040204020203" pitchFamily="34" charset="-34"/>
                <a:ea typeface="Calibri" panose="020F0502020204030204" pitchFamily="34" charset="0"/>
                <a:cs typeface="Leelawadee UI" panose="020B0502040204020203" pitchFamily="34" charset="-34"/>
              </a:rPr>
              <a:t>không còn áp bức, bóc lột, xã hội do nhân dân lao động làm chủ, trong đó con người sống ấm no, tự do, hạnh phúc, quyền lợi của cá nhân và tập thể vừa thống nhất, vừa gắn bó chặt chẽ với nhau</a:t>
            </a:r>
            <a:r>
              <a:rPr lang="vi-VN" sz="2000" i="1" spc="300">
                <a:latin typeface="Leelawadee UI" panose="020B0502040204020203" pitchFamily="34" charset="-34"/>
                <a:ea typeface="Calibri" panose="020F0502020204030204" pitchFamily="34" charset="0"/>
                <a:cs typeface="Leelawadee UI" panose="020B0502040204020203" pitchFamily="34" charset="-34"/>
              </a:rPr>
              <a:t>.</a:t>
            </a:r>
            <a:endParaRPr lang="en-US" sz="2000" i="1" spc="300" dirty="0">
              <a:latin typeface="Leelawadee UI" panose="020B0502040204020203" pitchFamily="34" charset="-34"/>
              <a:ea typeface="Calibri" panose="020F0502020204030204" pitchFamily="34" charset="0"/>
              <a:cs typeface="Leelawadee UI" panose="020B0502040204020203" pitchFamily="34" charset="-34"/>
            </a:endParaRPr>
          </a:p>
        </p:txBody>
      </p:sp>
      <p:cxnSp>
        <p:nvCxnSpPr>
          <p:cNvPr id="7" name="Straight Connector 6">
            <a:extLst>
              <a:ext uri="{FF2B5EF4-FFF2-40B4-BE49-F238E27FC236}">
                <a16:creationId xmlns:a16="http://schemas.microsoft.com/office/drawing/2014/main" id="{3EC3B1A0-8373-F399-C7B7-D4A99264520F}"/>
              </a:ext>
            </a:extLst>
          </p:cNvPr>
          <p:cNvCxnSpPr>
            <a:cxnSpLocks/>
          </p:cNvCxnSpPr>
          <p:nvPr/>
        </p:nvCxnSpPr>
        <p:spPr>
          <a:xfrm>
            <a:off x="2623594" y="1703172"/>
            <a:ext cx="874856" cy="3054019"/>
          </a:xfrm>
          <a:prstGeom prst="line">
            <a:avLst/>
          </a:prstGeom>
          <a:ln>
            <a:solidFill>
              <a:srgbClr val="E09128"/>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657DCF-BC32-F7F4-C101-B90468064C9E}"/>
              </a:ext>
            </a:extLst>
          </p:cNvPr>
          <p:cNvCxnSpPr>
            <a:cxnSpLocks/>
          </p:cNvCxnSpPr>
          <p:nvPr/>
        </p:nvCxnSpPr>
        <p:spPr>
          <a:xfrm>
            <a:off x="5745626" y="1990647"/>
            <a:ext cx="1067040" cy="2549501"/>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E38225-24C0-2942-80F5-579B69426988}"/>
              </a:ext>
            </a:extLst>
          </p:cNvPr>
          <p:cNvCxnSpPr>
            <a:cxnSpLocks/>
          </p:cNvCxnSpPr>
          <p:nvPr/>
        </p:nvCxnSpPr>
        <p:spPr>
          <a:xfrm>
            <a:off x="8901902" y="2395312"/>
            <a:ext cx="836265" cy="2144836"/>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pic>
        <p:nvPicPr>
          <p:cNvPr id="16" name="Picture 2" descr="C:\Users\QUOC HUY\Desktop\Logo_Đại_học_FPT.png">
            <a:extLst>
              <a:ext uri="{FF2B5EF4-FFF2-40B4-BE49-F238E27FC236}">
                <a16:creationId xmlns:a16="http://schemas.microsoft.com/office/drawing/2014/main" id="{BC8DEECB-AAD1-718B-9D51-A69B93E46E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8987" y="515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E52ADB-B229-63ED-FC43-A77F86EBF509}"/>
              </a:ext>
            </a:extLst>
          </p:cNvPr>
          <p:cNvSpPr txBox="1"/>
          <p:nvPr/>
        </p:nvSpPr>
        <p:spPr>
          <a:xfrm>
            <a:off x="1376905" y="4973252"/>
            <a:ext cx="2809754" cy="523220"/>
          </a:xfrm>
          <a:prstGeom prst="rect">
            <a:avLst/>
          </a:prstGeom>
          <a:noFill/>
          <a:scene3d>
            <a:camera prst="isometricTopUp"/>
            <a:lightRig rig="threePt" dir="t"/>
          </a:scene3d>
        </p:spPr>
        <p:txBody>
          <a:bodyPr wrap="square">
            <a:spAutoFit/>
          </a:bodyPr>
          <a:lstStyle/>
          <a:p>
            <a:r>
              <a:rPr lang="en-US" sz="2800" b="1">
                <a:solidFill>
                  <a:schemeClr val="accent2">
                    <a:lumMod val="75000"/>
                  </a:schemeClr>
                </a:solidFill>
                <a:latin typeface="Leelawadee UI" panose="020B0502040204020203" pitchFamily="34" charset="-34"/>
                <a:ea typeface="Calibri" panose="020F0502020204030204" pitchFamily="34" charset="0"/>
                <a:cs typeface="Leelawadee UI" panose="020B0502040204020203" pitchFamily="34" charset="-34"/>
              </a:rPr>
              <a:t>Vị trí của CNXH</a:t>
            </a:r>
            <a:endParaRPr lang="en-US" sz="2800"/>
          </a:p>
        </p:txBody>
      </p:sp>
      <p:sp>
        <p:nvSpPr>
          <p:cNvPr id="8" name="TextBox 7">
            <a:extLst>
              <a:ext uri="{FF2B5EF4-FFF2-40B4-BE49-F238E27FC236}">
                <a16:creationId xmlns:a16="http://schemas.microsoft.com/office/drawing/2014/main" id="{5ECE23FF-F79D-7832-D5EF-46491B0C9DB9}"/>
              </a:ext>
            </a:extLst>
          </p:cNvPr>
          <p:cNvSpPr txBox="1"/>
          <p:nvPr/>
        </p:nvSpPr>
        <p:spPr>
          <a:xfrm>
            <a:off x="4914906" y="4867353"/>
            <a:ext cx="2430682" cy="519438"/>
          </a:xfrm>
          <a:prstGeom prst="rect">
            <a:avLst/>
          </a:prstGeom>
          <a:noFill/>
          <a:scene3d>
            <a:camera prst="isometricTopUp"/>
            <a:lightRig rig="threePt" dir="t"/>
          </a:scene3d>
        </p:spPr>
        <p:txBody>
          <a:bodyPr wrap="square">
            <a:spAutoFit/>
          </a:bodyPr>
          <a:lstStyle/>
          <a:p>
            <a:pPr indent="609585">
              <a:lnSpc>
                <a:spcPct val="107000"/>
              </a:lnSpc>
              <a:spcBef>
                <a:spcPts val="400"/>
              </a:spcBef>
              <a:spcAft>
                <a:spcPts val="400"/>
              </a:spcAft>
            </a:pPr>
            <a:r>
              <a:rPr lang="en-US" sz="2800" b="1">
                <a:solidFill>
                  <a:srgbClr val="0066FF"/>
                </a:solidFill>
                <a:latin typeface="Leelawadee UI" panose="020B0502040204020203" pitchFamily="34" charset="-34"/>
                <a:ea typeface="Calibri" panose="020F0502020204030204" pitchFamily="34" charset="0"/>
                <a:cs typeface="Leelawadee UI" panose="020B0502040204020203" pitchFamily="34" charset="-34"/>
              </a:rPr>
              <a:t>Đặc điểm </a:t>
            </a:r>
          </a:p>
        </p:txBody>
      </p:sp>
      <p:sp>
        <p:nvSpPr>
          <p:cNvPr id="12" name="TextBox 11">
            <a:extLst>
              <a:ext uri="{FF2B5EF4-FFF2-40B4-BE49-F238E27FC236}">
                <a16:creationId xmlns:a16="http://schemas.microsoft.com/office/drawing/2014/main" id="{4E793A68-B5B5-ED7B-BC6D-F53636DE04F7}"/>
              </a:ext>
            </a:extLst>
          </p:cNvPr>
          <p:cNvSpPr txBox="1"/>
          <p:nvPr/>
        </p:nvSpPr>
        <p:spPr>
          <a:xfrm>
            <a:off x="7860176" y="4689066"/>
            <a:ext cx="2475050" cy="523220"/>
          </a:xfrm>
          <a:prstGeom prst="rect">
            <a:avLst/>
          </a:prstGeom>
          <a:noFill/>
          <a:scene3d>
            <a:camera prst="isometricTopUp"/>
            <a:lightRig rig="threePt" dir="t"/>
          </a:scene3d>
        </p:spPr>
        <p:txBody>
          <a:bodyPr wrap="square">
            <a:spAutoFit/>
          </a:bodyPr>
          <a:lstStyle/>
          <a:p>
            <a:r>
              <a:rPr lang="en-US" sz="2800" b="1">
                <a:solidFill>
                  <a:srgbClr val="00B0F0"/>
                </a:solidFill>
                <a:latin typeface="Leelawadee UI" panose="020B0502040204020203" pitchFamily="34" charset="-34"/>
                <a:ea typeface="Calibri" panose="020F0502020204030204" pitchFamily="34" charset="0"/>
                <a:cs typeface="Leelawadee UI" panose="020B0502040204020203" pitchFamily="34" charset="-34"/>
              </a:rPr>
              <a:t>Tính ưu việt</a:t>
            </a:r>
            <a:endParaRPr lang="en-US" sz="2800"/>
          </a:p>
        </p:txBody>
      </p:sp>
      <p:grpSp>
        <p:nvGrpSpPr>
          <p:cNvPr id="6" name="Group 5">
            <a:extLst>
              <a:ext uri="{FF2B5EF4-FFF2-40B4-BE49-F238E27FC236}">
                <a16:creationId xmlns:a16="http://schemas.microsoft.com/office/drawing/2014/main" id="{3D03EF3C-8A11-A8FF-5560-B5DF30E31F78}"/>
              </a:ext>
            </a:extLst>
          </p:cNvPr>
          <p:cNvGrpSpPr/>
          <p:nvPr/>
        </p:nvGrpSpPr>
        <p:grpSpPr>
          <a:xfrm>
            <a:off x="-633627" y="4016416"/>
            <a:ext cx="4002918" cy="2723920"/>
            <a:chOff x="-633627" y="4016416"/>
            <a:chExt cx="4002918" cy="2723920"/>
          </a:xfrm>
        </p:grpSpPr>
        <p:sp>
          <p:nvSpPr>
            <p:cNvPr id="10" name="Freeform: Shape 9">
              <a:extLst>
                <a:ext uri="{FF2B5EF4-FFF2-40B4-BE49-F238E27FC236}">
                  <a16:creationId xmlns:a16="http://schemas.microsoft.com/office/drawing/2014/main" id="{EF716F0C-CDEE-B268-3FCB-6478B7902246}"/>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066D54FD-2764-035F-E096-6FCA03D7F16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14" name="Hexagon 13">
            <a:extLst>
              <a:ext uri="{FF2B5EF4-FFF2-40B4-BE49-F238E27FC236}">
                <a16:creationId xmlns:a16="http://schemas.microsoft.com/office/drawing/2014/main" id="{4F6E2FBF-7CDB-4D95-A7D4-3557B6E90CAA}"/>
              </a:ext>
            </a:extLst>
          </p:cNvPr>
          <p:cNvSpPr/>
          <p:nvPr/>
        </p:nvSpPr>
        <p:spPr>
          <a:xfrm rot="991031">
            <a:off x="34179" y="-156481"/>
            <a:ext cx="1057040" cy="916380"/>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AFC4FA-9473-4383-841F-8F2DE3BC868B}"/>
              </a:ext>
            </a:extLst>
          </p:cNvPr>
          <p:cNvSpPr txBox="1"/>
          <p:nvPr/>
        </p:nvSpPr>
        <p:spPr>
          <a:xfrm>
            <a:off x="574766" y="500862"/>
            <a:ext cx="7705633" cy="476412"/>
          </a:xfrm>
          <a:prstGeom prst="rect">
            <a:avLst/>
          </a:prstGeom>
          <a:noFill/>
        </p:spPr>
        <p:txBody>
          <a:bodyPr wrap="square">
            <a:spAutoFit/>
          </a:bodyPr>
          <a:lstStyle/>
          <a:p>
            <a:pPr indent="609585">
              <a:lnSpc>
                <a:spcPct val="115000"/>
              </a:lnSpc>
              <a:spcBef>
                <a:spcPts val="400"/>
              </a:spcBef>
              <a:spcAft>
                <a:spcPts val="400"/>
              </a:spcAft>
            </a:pPr>
            <a:r>
              <a:rPr lang="vi-VN" sz="2400" b="1" i="1" dirty="0">
                <a:solidFill>
                  <a:srgbClr val="FF0000"/>
                </a:solidFill>
                <a:latin typeface="Lato Light" panose="020F0502020204030203" pitchFamily="34" charset="0"/>
                <a:ea typeface="Lato Light" panose="020F0502020204030203" pitchFamily="34" charset="0"/>
                <a:cs typeface="Lato Light" panose="020F0502020204030203" pitchFamily="34" charset="0"/>
              </a:rPr>
              <a:t>b. Tiến lên chủ nghĩa xã hội là một tất yếu khách quan</a:t>
            </a:r>
            <a:endParaRPr lang="en-US" sz="2400" b="1" dirty="0">
              <a:solidFill>
                <a:srgbClr val="FF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7" name="TextBox 6">
            <a:extLst>
              <a:ext uri="{FF2B5EF4-FFF2-40B4-BE49-F238E27FC236}">
                <a16:creationId xmlns:a16="http://schemas.microsoft.com/office/drawing/2014/main" id="{7CB69332-6948-4D2E-A5C1-ADD4DA2A0A1C}"/>
              </a:ext>
            </a:extLst>
          </p:cNvPr>
          <p:cNvSpPr txBox="1"/>
          <p:nvPr/>
        </p:nvSpPr>
        <p:spPr>
          <a:xfrm>
            <a:off x="2413050" y="1539632"/>
            <a:ext cx="7622201" cy="830997"/>
          </a:xfrm>
          <a:prstGeom prst="rect">
            <a:avLst/>
          </a:prstGeom>
          <a:noFill/>
        </p:spPr>
        <p:txBody>
          <a:bodyPr wrap="square">
            <a:spAutoFit/>
          </a:bodyPr>
          <a:lstStyle/>
          <a:p>
            <a:pPr algn="just"/>
            <a:r>
              <a:rPr lang="en-US" sz="2400">
                <a:solidFill>
                  <a:srgbClr val="000000"/>
                </a:solidFill>
                <a:effectLst/>
                <a:latin typeface="ZapfChancery-Medium" panose="00000400000000000000" pitchFamily="2" charset="0"/>
                <a:ea typeface="ZapfChancery-Medium" panose="00000400000000000000" pitchFamily="2" charset="0"/>
                <a:cs typeface="ZapfChancery-Medium" panose="00000400000000000000" pitchFamily="2" charset="0"/>
              </a:rPr>
              <a:t>Học thuyết về hình thái kinh tế - xã hội của C.Mác khẳng định sự phát triển của xã hội loài người là quá trình lịch sử - tự nhiên. </a:t>
            </a:r>
            <a:endParaRPr lang="en-US" sz="2400" dirty="0">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19" name="01_-_National_Anthem_of_the_USSR">
            <a:hlinkClick r:id="" action="ppaction://media"/>
            <a:extLst>
              <a:ext uri="{FF2B5EF4-FFF2-40B4-BE49-F238E27FC236}">
                <a16:creationId xmlns:a16="http://schemas.microsoft.com/office/drawing/2014/main" id="{A6006D1D-FF2D-49D9-87A0-CA48F87ADF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114166" y="7182049"/>
            <a:ext cx="188525" cy="188525"/>
          </a:xfrm>
          <a:prstGeom prst="rect">
            <a:avLst/>
          </a:prstGeom>
        </p:spPr>
      </p:pic>
      <p:grpSp>
        <p:nvGrpSpPr>
          <p:cNvPr id="9" name="Group 8">
            <a:extLst>
              <a:ext uri="{FF2B5EF4-FFF2-40B4-BE49-F238E27FC236}">
                <a16:creationId xmlns:a16="http://schemas.microsoft.com/office/drawing/2014/main" id="{54B45BD5-523E-8502-CE2D-B9508A20BF15}"/>
              </a:ext>
            </a:extLst>
          </p:cNvPr>
          <p:cNvGrpSpPr/>
          <p:nvPr/>
        </p:nvGrpSpPr>
        <p:grpSpPr>
          <a:xfrm>
            <a:off x="2340769" y="2420101"/>
            <a:ext cx="7325267" cy="2232366"/>
            <a:chOff x="806832" y="2975690"/>
            <a:chExt cx="7325267" cy="2232366"/>
          </a:xfrm>
          <a:solidFill>
            <a:schemeClr val="accent1">
              <a:lumMod val="60000"/>
              <a:lumOff val="40000"/>
            </a:schemeClr>
          </a:solidFill>
          <a:scene3d>
            <a:camera prst="isometricOffAxis2Left"/>
            <a:lightRig rig="threePt" dir="t"/>
          </a:scene3d>
        </p:grpSpPr>
        <p:sp>
          <p:nvSpPr>
            <p:cNvPr id="2" name="Oval 1">
              <a:extLst>
                <a:ext uri="{FF2B5EF4-FFF2-40B4-BE49-F238E27FC236}">
                  <a16:creationId xmlns:a16="http://schemas.microsoft.com/office/drawing/2014/main" id="{62F1D573-BDA3-D497-4EF9-5137896D2DAD}"/>
                </a:ext>
              </a:extLst>
            </p:cNvPr>
            <p:cNvSpPr/>
            <p:nvPr/>
          </p:nvSpPr>
          <p:spPr bwMode="auto">
            <a:xfrm>
              <a:off x="806832" y="3904339"/>
              <a:ext cx="1140872" cy="1303717"/>
            </a:xfrm>
            <a:prstGeom prst="ellipse">
              <a:avLst/>
            </a:prstGeom>
            <a:grpFill/>
            <a:ln>
              <a:prstDash val="dash"/>
              <a:headEnd type="none" w="med" len="med"/>
              <a:tailEnd type="none" w="med" len="med"/>
            </a:ln>
            <a:sp3d>
              <a:bevelT w="114300" prst="artDeco"/>
            </a:sp3d>
          </p:spPr>
          <p:style>
            <a:lnRef idx="2">
              <a:schemeClr val="dk1"/>
            </a:lnRef>
            <a:fillRef idx="1003">
              <a:schemeClr val="lt1"/>
            </a:fillRef>
            <a:effectRef idx="0">
              <a:schemeClr val="dk1"/>
            </a:effectRef>
            <a:fontRef idx="minor">
              <a:schemeClr val="dk1"/>
            </a:fontRef>
          </p:style>
          <p:txBody>
            <a:bodyPr/>
            <a:lstStyle/>
            <a:p>
              <a:pPr eaLnBrk="1" hangingPunct="1">
                <a:defRPr/>
              </a:pPr>
              <a:r>
                <a:rPr lang="en-US" sz="2000">
                  <a:ln w="18415" cmpd="sng">
                    <a:solidFill>
                      <a:srgbClr val="FFFFFF"/>
                    </a:solidFill>
                    <a:prstDash val="solid"/>
                  </a:ln>
                  <a:solidFill>
                    <a:srgbClr val="FFFF00"/>
                  </a:solidFill>
                  <a:effectLst>
                    <a:outerShdw blurRad="63500" dir="3600000" algn="tl" rotWithShape="0">
                      <a:srgbClr val="000000">
                        <a:alpha val="70000"/>
                      </a:srgbClr>
                    </a:outerShdw>
                  </a:effectLst>
                </a:rPr>
                <a:t>CSNT</a:t>
              </a:r>
              <a:endParaRPr lang="en-US" sz="2000" dirty="0">
                <a:ln w="18415" cmpd="sng">
                  <a:solidFill>
                    <a:srgbClr val="FFFFFF"/>
                  </a:solidFill>
                  <a:prstDash val="solid"/>
                </a:ln>
                <a:solidFill>
                  <a:srgbClr val="FFFF00"/>
                </a:solidFill>
                <a:effectLst>
                  <a:outerShdw blurRad="63500" dir="3600000" algn="tl" rotWithShape="0">
                    <a:srgbClr val="000000">
                      <a:alpha val="70000"/>
                    </a:srgbClr>
                  </a:outerShdw>
                </a:effectLst>
              </a:endParaRPr>
            </a:p>
          </p:txBody>
        </p:sp>
        <p:sp>
          <p:nvSpPr>
            <p:cNvPr id="3" name="Oval 2">
              <a:extLst>
                <a:ext uri="{FF2B5EF4-FFF2-40B4-BE49-F238E27FC236}">
                  <a16:creationId xmlns:a16="http://schemas.microsoft.com/office/drawing/2014/main" id="{60714A76-6147-304A-2E85-33585A7917FD}"/>
                </a:ext>
              </a:extLst>
            </p:cNvPr>
            <p:cNvSpPr/>
            <p:nvPr/>
          </p:nvSpPr>
          <p:spPr bwMode="auto">
            <a:xfrm>
              <a:off x="1794491" y="3657598"/>
              <a:ext cx="1408720" cy="1519798"/>
            </a:xfrm>
            <a:prstGeom prst="ellipse">
              <a:avLst/>
            </a:prstGeom>
            <a:grpFill/>
            <a:ln>
              <a:prstDash val="dash"/>
              <a:headEnd type="none" w="med" len="med"/>
              <a:tailEnd type="none" w="med" len="med"/>
            </a:ln>
            <a:sp3d>
              <a:bevelT w="114300" prst="artDeco"/>
            </a:sp3d>
          </p:spPr>
          <p:style>
            <a:lnRef idx="2">
              <a:schemeClr val="dk1"/>
            </a:lnRef>
            <a:fillRef idx="1003">
              <a:schemeClr val="lt1"/>
            </a:fillRef>
            <a:effectRef idx="0">
              <a:schemeClr val="dk1"/>
            </a:effectRef>
            <a:fontRef idx="minor">
              <a:schemeClr val="dk1"/>
            </a:fontRef>
          </p:style>
          <p:txBody>
            <a:bodyPr/>
            <a:lstStyle/>
            <a:p>
              <a:pPr eaLnBrk="1" hangingPunct="1">
                <a:defRPr/>
              </a:pPr>
              <a:r>
                <a:rPr lang="en-US" sz="2000">
                  <a:ln w="18415" cmpd="sng">
                    <a:solidFill>
                      <a:srgbClr val="FFFFFF"/>
                    </a:solidFill>
                    <a:prstDash val="solid"/>
                  </a:ln>
                  <a:solidFill>
                    <a:srgbClr val="FFFF00"/>
                  </a:solidFill>
                  <a:effectLst>
                    <a:outerShdw blurRad="63500" dir="3600000" algn="tl" rotWithShape="0">
                      <a:srgbClr val="000000">
                        <a:alpha val="70000"/>
                      </a:srgbClr>
                    </a:outerShdw>
                  </a:effectLst>
                </a:rPr>
                <a:t>CHN</a:t>
              </a:r>
              <a:r>
                <a:rPr lang="en-US" sz="2000" dirty="0">
                  <a:ln w="18415" cmpd="sng">
                    <a:solidFill>
                      <a:srgbClr val="FFFFFF"/>
                    </a:solidFill>
                    <a:prstDash val="solid"/>
                  </a:ln>
                  <a:solidFill>
                    <a:srgbClr val="FFFF00"/>
                  </a:solidFill>
                  <a:effectLst>
                    <a:outerShdw blurRad="63500" dir="3600000" algn="tl" rotWithShape="0">
                      <a:srgbClr val="000000">
                        <a:alpha val="70000"/>
                      </a:srgbClr>
                    </a:outerShdw>
                  </a:effectLst>
                </a:rPr>
                <a:t>L</a:t>
              </a:r>
            </a:p>
          </p:txBody>
        </p:sp>
        <p:sp>
          <p:nvSpPr>
            <p:cNvPr id="4" name="Oval 3">
              <a:extLst>
                <a:ext uri="{FF2B5EF4-FFF2-40B4-BE49-F238E27FC236}">
                  <a16:creationId xmlns:a16="http://schemas.microsoft.com/office/drawing/2014/main" id="{E90E6B6A-C2DB-08DC-B2B0-CD08E2256B48}"/>
                </a:ext>
              </a:extLst>
            </p:cNvPr>
            <p:cNvSpPr/>
            <p:nvPr/>
          </p:nvSpPr>
          <p:spPr bwMode="auto">
            <a:xfrm>
              <a:off x="2987560" y="3429000"/>
              <a:ext cx="1653968" cy="1735658"/>
            </a:xfrm>
            <a:prstGeom prst="ellipse">
              <a:avLst/>
            </a:prstGeom>
            <a:grpFill/>
            <a:ln>
              <a:prstDash val="dash"/>
              <a:headEnd type="none" w="med" len="med"/>
              <a:tailEnd type="none" w="med" len="med"/>
            </a:ln>
            <a:sp3d>
              <a:bevelT w="114300" prst="artDeco"/>
            </a:sp3d>
          </p:spPr>
          <p:style>
            <a:lnRef idx="2">
              <a:schemeClr val="dk1"/>
            </a:lnRef>
            <a:fillRef idx="1003">
              <a:schemeClr val="lt1"/>
            </a:fillRef>
            <a:effectRef idx="0">
              <a:schemeClr val="dk1"/>
            </a:effectRef>
            <a:fontRef idx="minor">
              <a:schemeClr val="dk1"/>
            </a:fontRef>
          </p:style>
          <p:txBody>
            <a:bodyPr/>
            <a:lstStyle/>
            <a:p>
              <a:pPr eaLnBrk="1" hangingPunct="1">
                <a:defRPr/>
              </a:pPr>
              <a:r>
                <a:rPr lang="en-US" sz="2000">
                  <a:ln w="18415" cmpd="sng">
                    <a:solidFill>
                      <a:srgbClr val="FFFFFF"/>
                    </a:solidFill>
                    <a:prstDash val="solid"/>
                  </a:ln>
                  <a:solidFill>
                    <a:srgbClr val="FFFF00"/>
                  </a:solidFill>
                  <a:effectLst>
                    <a:outerShdw blurRad="63500" dir="3600000" algn="tl" rotWithShape="0">
                      <a:srgbClr val="000000">
                        <a:alpha val="70000"/>
                      </a:srgbClr>
                    </a:outerShdw>
                  </a:effectLst>
                </a:rPr>
                <a:t>XHPK</a:t>
              </a:r>
              <a:endParaRPr lang="en-US" sz="2000" dirty="0">
                <a:ln w="18415" cmpd="sng">
                  <a:solidFill>
                    <a:srgbClr val="FFFFFF"/>
                  </a:solidFill>
                  <a:prstDash val="solid"/>
                </a:ln>
                <a:solidFill>
                  <a:srgbClr val="FFFF00"/>
                </a:solidFill>
                <a:effectLst>
                  <a:outerShdw blurRad="63500" dir="3600000" algn="tl" rotWithShape="0">
                    <a:srgbClr val="000000">
                      <a:alpha val="70000"/>
                    </a:srgbClr>
                  </a:outerShdw>
                </a:effectLst>
              </a:endParaRPr>
            </a:p>
          </p:txBody>
        </p:sp>
        <p:sp>
          <p:nvSpPr>
            <p:cNvPr id="6" name="Oval 5">
              <a:extLst>
                <a:ext uri="{FF2B5EF4-FFF2-40B4-BE49-F238E27FC236}">
                  <a16:creationId xmlns:a16="http://schemas.microsoft.com/office/drawing/2014/main" id="{7C445061-7E19-3C36-8945-9AD99EFAE908}"/>
                </a:ext>
              </a:extLst>
            </p:cNvPr>
            <p:cNvSpPr/>
            <p:nvPr/>
          </p:nvSpPr>
          <p:spPr bwMode="auto">
            <a:xfrm>
              <a:off x="4419606" y="3279089"/>
              <a:ext cx="1826841" cy="1897010"/>
            </a:xfrm>
            <a:prstGeom prst="ellipse">
              <a:avLst/>
            </a:prstGeom>
            <a:grpFill/>
            <a:ln>
              <a:prstDash val="dash"/>
              <a:headEnd type="none" w="med" len="med"/>
              <a:tailEnd type="none" w="med" len="med"/>
            </a:ln>
            <a:sp3d>
              <a:bevelT w="114300" prst="artDeco"/>
            </a:sp3d>
          </p:spPr>
          <p:style>
            <a:lnRef idx="2">
              <a:schemeClr val="dk1"/>
            </a:lnRef>
            <a:fillRef idx="1003">
              <a:schemeClr val="lt1"/>
            </a:fillRef>
            <a:effectRef idx="0">
              <a:schemeClr val="dk1"/>
            </a:effectRef>
            <a:fontRef idx="minor">
              <a:schemeClr val="dk1"/>
            </a:fontRef>
          </p:style>
          <p:txBody>
            <a:bodyPr/>
            <a:lstStyle/>
            <a:p>
              <a:pPr eaLnBrk="1" hangingPunct="1">
                <a:defRPr/>
              </a:pPr>
              <a:r>
                <a:rPr lang="en-US" sz="2000">
                  <a:ln w="18415" cmpd="sng">
                    <a:solidFill>
                      <a:srgbClr val="FFFFFF"/>
                    </a:solidFill>
                    <a:prstDash val="solid"/>
                  </a:ln>
                  <a:solidFill>
                    <a:srgbClr val="FFFF00"/>
                  </a:solidFill>
                  <a:effectLst>
                    <a:outerShdw blurRad="63500" dir="3600000" algn="tl" rotWithShape="0">
                      <a:srgbClr val="000000">
                        <a:alpha val="70000"/>
                      </a:srgbClr>
                    </a:outerShdw>
                  </a:effectLst>
                </a:rPr>
                <a:t>TBCN</a:t>
              </a:r>
              <a:endParaRPr lang="en-US" sz="2000" dirty="0">
                <a:ln w="18415" cmpd="sng">
                  <a:solidFill>
                    <a:srgbClr val="FFFFFF"/>
                  </a:solidFill>
                  <a:prstDash val="solid"/>
                </a:ln>
                <a:solidFill>
                  <a:srgbClr val="FFFF00"/>
                </a:solidFill>
                <a:effectLst>
                  <a:outerShdw blurRad="63500" dir="3600000" algn="tl" rotWithShape="0">
                    <a:srgbClr val="000000">
                      <a:alpha val="70000"/>
                    </a:srgbClr>
                  </a:outerShdw>
                </a:effectLst>
              </a:endParaRPr>
            </a:p>
          </p:txBody>
        </p:sp>
        <p:sp>
          <p:nvSpPr>
            <p:cNvPr id="8" name="Oval 7">
              <a:extLst>
                <a:ext uri="{FF2B5EF4-FFF2-40B4-BE49-F238E27FC236}">
                  <a16:creationId xmlns:a16="http://schemas.microsoft.com/office/drawing/2014/main" id="{124B4635-AE47-F579-2BAE-6BF2E73E6F07}"/>
                </a:ext>
              </a:extLst>
            </p:cNvPr>
            <p:cNvSpPr/>
            <p:nvPr/>
          </p:nvSpPr>
          <p:spPr bwMode="auto">
            <a:xfrm>
              <a:off x="6015479" y="2975690"/>
              <a:ext cx="2116620" cy="2175307"/>
            </a:xfrm>
            <a:prstGeom prst="ellipse">
              <a:avLst/>
            </a:prstGeom>
            <a:grpFill/>
            <a:ln>
              <a:prstDash val="dash"/>
              <a:headEnd type="none" w="med" len="med"/>
              <a:tailEnd type="none" w="med" len="med"/>
            </a:ln>
            <a:sp3d>
              <a:bevelT w="114300" prst="artDeco"/>
            </a:sp3d>
          </p:spPr>
          <p:style>
            <a:lnRef idx="2">
              <a:schemeClr val="dk1"/>
            </a:lnRef>
            <a:fillRef idx="1003">
              <a:schemeClr val="lt1"/>
            </a:fillRef>
            <a:effectRef idx="0">
              <a:schemeClr val="dk1"/>
            </a:effectRef>
            <a:fontRef idx="minor">
              <a:schemeClr val="dk1"/>
            </a:fontRef>
          </p:style>
          <p:txBody>
            <a:bodyPr/>
            <a:lstStyle/>
            <a:p>
              <a:pPr eaLnBrk="1" hangingPunct="1">
                <a:defRPr/>
              </a:pPr>
              <a:r>
                <a:rPr lang="en-US" sz="2000">
                  <a:ln w="18415" cmpd="sng">
                    <a:solidFill>
                      <a:srgbClr val="FFFFFF"/>
                    </a:solidFill>
                    <a:prstDash val="solid"/>
                  </a:ln>
                  <a:solidFill>
                    <a:srgbClr val="FFFF00"/>
                  </a:solidFill>
                  <a:effectLst>
                    <a:outerShdw blurRad="63500" dir="3600000" algn="tl" rotWithShape="0">
                      <a:srgbClr val="000000">
                        <a:alpha val="70000"/>
                      </a:srgbClr>
                    </a:outerShdw>
                  </a:effectLst>
                </a:rPr>
                <a:t>CSC</a:t>
              </a:r>
              <a:r>
                <a:rPr lang="en-US" sz="2000" dirty="0">
                  <a:ln w="18415" cmpd="sng">
                    <a:solidFill>
                      <a:srgbClr val="FFFFFF"/>
                    </a:solidFill>
                    <a:prstDash val="solid"/>
                  </a:ln>
                  <a:solidFill>
                    <a:srgbClr val="FFFF00"/>
                  </a:solidFill>
                  <a:effectLst>
                    <a:outerShdw blurRad="63500" dir="3600000" algn="tl" rotWithShape="0">
                      <a:srgbClr val="000000">
                        <a:alpha val="70000"/>
                      </a:srgbClr>
                    </a:outerShdw>
                  </a:effectLst>
                </a:rPr>
                <a:t>N</a:t>
              </a:r>
            </a:p>
          </p:txBody>
        </p:sp>
      </p:grpSp>
      <p:pic>
        <p:nvPicPr>
          <p:cNvPr id="18" name="Picture 17">
            <a:extLst>
              <a:ext uri="{FF2B5EF4-FFF2-40B4-BE49-F238E27FC236}">
                <a16:creationId xmlns:a16="http://schemas.microsoft.com/office/drawing/2014/main" id="{A7B9D2A0-DED0-BC9A-C814-DD154EE09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 y="4483413"/>
            <a:ext cx="2493140" cy="2374587"/>
          </a:xfrm>
          <a:prstGeom prst="rect">
            <a:avLst/>
          </a:prstGeom>
        </p:spPr>
      </p:pic>
      <p:grpSp>
        <p:nvGrpSpPr>
          <p:cNvPr id="21" name="Group 20">
            <a:extLst>
              <a:ext uri="{FF2B5EF4-FFF2-40B4-BE49-F238E27FC236}">
                <a16:creationId xmlns:a16="http://schemas.microsoft.com/office/drawing/2014/main" id="{18433DFC-B858-98E2-96AA-1F1FF6AEC319}"/>
              </a:ext>
            </a:extLst>
          </p:cNvPr>
          <p:cNvGrpSpPr/>
          <p:nvPr/>
        </p:nvGrpSpPr>
        <p:grpSpPr>
          <a:xfrm>
            <a:off x="-633627" y="4016416"/>
            <a:ext cx="4002918" cy="2723920"/>
            <a:chOff x="-633627" y="4016416"/>
            <a:chExt cx="4002918" cy="2723920"/>
          </a:xfrm>
        </p:grpSpPr>
        <p:sp>
          <p:nvSpPr>
            <p:cNvPr id="22" name="Freeform: Shape 21">
              <a:extLst>
                <a:ext uri="{FF2B5EF4-FFF2-40B4-BE49-F238E27FC236}">
                  <a16:creationId xmlns:a16="http://schemas.microsoft.com/office/drawing/2014/main" id="{CDBEA245-E10D-A57A-4055-A31E461EE99B}"/>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5692BD-1B58-2BF1-56D5-5BE7792C4510}"/>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24" name="TextBox 23">
            <a:extLst>
              <a:ext uri="{FF2B5EF4-FFF2-40B4-BE49-F238E27FC236}">
                <a16:creationId xmlns:a16="http://schemas.microsoft.com/office/drawing/2014/main" id="{BCA858A4-F8E0-9192-8CE8-34E36F628F08}"/>
              </a:ext>
            </a:extLst>
          </p:cNvPr>
          <p:cNvSpPr txBox="1"/>
          <p:nvPr/>
        </p:nvSpPr>
        <p:spPr>
          <a:xfrm>
            <a:off x="2159582" y="5111851"/>
            <a:ext cx="7506454" cy="1200329"/>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just"/>
            <a:r>
              <a:rPr lang="en-US" sz="24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Hồ Chí Minh khẳng định “…và ngày nay gần một nửa loài người đang tiến lên chế độ xã hội chủ nghĩa và chế độ cộng sản chủ nghĩa, Sự phát triển và tiến bộ đó không ai ngăn cản được”.</a:t>
            </a:r>
            <a:endParaRPr lang="en-US" sz="2400" b="1"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25" name="Picture 24" descr="C:\Users\QUOC HUY\Desktop\Logo_Đại_học_FPT.png">
            <a:extLst>
              <a:ext uri="{FF2B5EF4-FFF2-40B4-BE49-F238E27FC236}">
                <a16:creationId xmlns:a16="http://schemas.microsoft.com/office/drawing/2014/main" id="{57C133FE-07F9-72D0-71BC-5E40EC8AB7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69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4809"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42"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9697">
                <p:cTn id="27" fill="hold" display="0">
                  <p:stCondLst>
                    <p:cond delay="indefinite"/>
                  </p:stCondLst>
                  <p:endCondLst>
                    <p:cond evt="onStopAudio" delay="0">
                      <p:tgtEl>
                        <p:sldTgt/>
                      </p:tgtEl>
                    </p:cond>
                  </p:endCondLst>
                </p:cTn>
                <p:tgtEl>
                  <p:spTgt spid="19"/>
                </p:tgtEl>
              </p:cMediaNode>
            </p:audio>
          </p:childTnLst>
        </p:cTn>
      </p:par>
    </p:tnLst>
    <p:bldLst>
      <p:bldP spid="7"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6534E33-CF65-F4B0-5DCB-FA504A98F0B5}"/>
              </a:ext>
            </a:extLst>
          </p:cNvPr>
          <p:cNvSpPr/>
          <p:nvPr/>
        </p:nvSpPr>
        <p:spPr>
          <a:xfrm>
            <a:off x="4136019" y="3213218"/>
            <a:ext cx="6987251" cy="914400"/>
          </a:xfrm>
          <a:prstGeom prst="roundRect">
            <a:avLst/>
          </a:prstGeom>
          <a:solidFill>
            <a:schemeClr val="lt1">
              <a:alpha val="81000"/>
            </a:schemeClr>
          </a:solidFill>
          <a:ln>
            <a:solidFill>
              <a:srgbClr val="0070C0"/>
            </a:solidFill>
          </a:ln>
          <a:effectLst>
            <a:softEdge rad="127000"/>
          </a:effectLst>
        </p:spPr>
        <p:style>
          <a:lnRef idx="2">
            <a:schemeClr val="accent6"/>
          </a:lnRef>
          <a:fillRef idx="1">
            <a:schemeClr val="lt1"/>
          </a:fillRef>
          <a:effectRef idx="0">
            <a:schemeClr val="accent6"/>
          </a:effectRef>
          <a:fontRef idx="minor">
            <a:schemeClr val="dk1"/>
          </a:fontRef>
        </p:style>
        <p:txBody>
          <a:bodyPr rtlCol="0" anchor="ctr"/>
          <a:lstStyle/>
          <a:p>
            <a:r>
              <a:rPr lang="en-US" sz="2400" b="1">
                <a:solidFill>
                  <a:srgbClr val="FF6600"/>
                </a:solidFill>
                <a:latin typeface="NewCentury-Narrow" panose="020B0500000000000000" pitchFamily="34" charset="0"/>
                <a:ea typeface="NewCentury-Narrow" panose="020B0500000000000000" pitchFamily="34" charset="0"/>
                <a:cs typeface="NewCentury-Narrow" panose="020B0500000000000000" pitchFamily="34" charset="0"/>
              </a:rPr>
              <a:t>    Phù hợp với xu thế phát triển của thời đại.</a:t>
            </a:r>
          </a:p>
        </p:txBody>
      </p:sp>
      <p:sp>
        <p:nvSpPr>
          <p:cNvPr id="7" name="Rectangle: Rounded Corners 6">
            <a:extLst>
              <a:ext uri="{FF2B5EF4-FFF2-40B4-BE49-F238E27FC236}">
                <a16:creationId xmlns:a16="http://schemas.microsoft.com/office/drawing/2014/main" id="{7353ED30-A81E-0F2F-F059-6569735DAF31}"/>
              </a:ext>
            </a:extLst>
          </p:cNvPr>
          <p:cNvSpPr/>
          <p:nvPr/>
        </p:nvSpPr>
        <p:spPr>
          <a:xfrm>
            <a:off x="4136020" y="4132162"/>
            <a:ext cx="6987251" cy="914400"/>
          </a:xfrm>
          <a:prstGeom prst="roundRect">
            <a:avLst/>
          </a:prstGeom>
          <a:solidFill>
            <a:schemeClr val="lt1">
              <a:alpha val="48000"/>
            </a:schemeClr>
          </a:solidFill>
          <a:ln>
            <a:solidFill>
              <a:srgbClr val="0070C0"/>
            </a:solidFill>
          </a:ln>
          <a:effectLst>
            <a:softEdge rad="127000"/>
          </a:effectLst>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en-US" sz="2400" b="1">
                <a:solidFill>
                  <a:srgbClr val="FF6600"/>
                </a:solidFill>
                <a:latin typeface="NewCentury-Narrow" panose="020B0500000000000000" pitchFamily="34" charset="0"/>
                <a:ea typeface="NewCentury-Narrow" panose="020B0500000000000000" pitchFamily="34" charset="0"/>
                <a:cs typeface="NewCentury-Narrow" panose="020B0500000000000000" pitchFamily="34" charset="0"/>
              </a:rPr>
              <a:t>    Phù hợp nguyện vọng của đại đa số nhận dân lao động.</a:t>
            </a:r>
          </a:p>
        </p:txBody>
      </p:sp>
      <p:sp>
        <p:nvSpPr>
          <p:cNvPr id="8" name="Rectangle: Rounded Corners 7">
            <a:extLst>
              <a:ext uri="{FF2B5EF4-FFF2-40B4-BE49-F238E27FC236}">
                <a16:creationId xmlns:a16="http://schemas.microsoft.com/office/drawing/2014/main" id="{9F7C48B0-172F-B5E9-776F-9DE37264118B}"/>
              </a:ext>
            </a:extLst>
          </p:cNvPr>
          <p:cNvSpPr/>
          <p:nvPr/>
        </p:nvSpPr>
        <p:spPr>
          <a:xfrm>
            <a:off x="4136021" y="5154410"/>
            <a:ext cx="6987249" cy="914400"/>
          </a:xfrm>
          <a:prstGeom prst="roundRect">
            <a:avLst/>
          </a:prstGeom>
          <a:solidFill>
            <a:schemeClr val="lt1">
              <a:alpha val="42000"/>
            </a:schemeClr>
          </a:solidFill>
          <a:ln>
            <a:solidFill>
              <a:srgbClr val="0070C0"/>
            </a:solidFill>
          </a:ln>
          <a:effectLst>
            <a:softEdge rad="127000"/>
          </a:effectLst>
        </p:spPr>
        <p:style>
          <a:lnRef idx="2">
            <a:schemeClr val="accent6"/>
          </a:lnRef>
          <a:fillRef idx="1">
            <a:schemeClr val="lt1"/>
          </a:fillRef>
          <a:effectRef idx="0">
            <a:schemeClr val="accent6"/>
          </a:effectRef>
          <a:fontRef idx="minor">
            <a:schemeClr val="dk1"/>
          </a:fontRef>
        </p:style>
        <p:txBody>
          <a:bodyPr rtlCol="0" anchor="ctr"/>
          <a:lstStyle/>
          <a:p>
            <a:r>
              <a:rPr lang="en-US" sz="2400" b="1">
                <a:solidFill>
                  <a:srgbClr val="FF6600"/>
                </a:solidFill>
                <a:latin typeface="NewCentury-Narrow" panose="020B0500000000000000" pitchFamily="34" charset="0"/>
                <a:ea typeface="NewCentury-Narrow" panose="020B0500000000000000" pitchFamily="34" charset="0"/>
                <a:cs typeface="NewCentury-Narrow" panose="020B0500000000000000" pitchFamily="34" charset="0"/>
              </a:rPr>
              <a:t>    Bảo vệ được thành quả của cách mạng Việt Nam.</a:t>
            </a:r>
          </a:p>
        </p:txBody>
      </p:sp>
      <p:sp>
        <p:nvSpPr>
          <p:cNvPr id="5" name="Rectangle: Rounded Corners 4">
            <a:extLst>
              <a:ext uri="{FF2B5EF4-FFF2-40B4-BE49-F238E27FC236}">
                <a16:creationId xmlns:a16="http://schemas.microsoft.com/office/drawing/2014/main" id="{15D0448C-C85D-C23B-FA54-64BB3C3D7417}"/>
              </a:ext>
            </a:extLst>
          </p:cNvPr>
          <p:cNvSpPr/>
          <p:nvPr/>
        </p:nvSpPr>
        <p:spPr>
          <a:xfrm>
            <a:off x="3333513" y="664395"/>
            <a:ext cx="6215605" cy="2055658"/>
          </a:xfrm>
          <a:prstGeom prst="roundRect">
            <a:avLst>
              <a:gd name="adj" fmla="val 27881"/>
            </a:avLst>
          </a:prstGeom>
          <a:solidFill>
            <a:schemeClr val="lt1">
              <a:alpha val="66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Hồ Chí Minh khẳng định: </a:t>
            </a:r>
            <a:r>
              <a:rPr lang="en-US" sz="2400" i="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“Tiến lên chủ nghĩa xã hội là b</a:t>
            </a:r>
            <a:r>
              <a:rPr lang="vi-VN" sz="2400" i="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ư</a:t>
            </a:r>
            <a:r>
              <a:rPr lang="en-US" sz="2400" i="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ớc phát triển </a:t>
            </a:r>
            <a:r>
              <a:rPr lang="en-US" sz="2400" b="1" i="1" u="sng">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tất yếu </a:t>
            </a:r>
            <a:r>
              <a:rPr lang="en-US" sz="2400" i="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ở Việt Nam  sau khi n</a:t>
            </a:r>
            <a:r>
              <a:rPr lang="vi-VN" sz="2400" i="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ư</a:t>
            </a:r>
            <a:r>
              <a:rPr lang="en-US" sz="2400" i="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ớc nhà đã giành đ</a:t>
            </a:r>
            <a:r>
              <a:rPr lang="vi-VN" sz="2400" i="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ư</a:t>
            </a:r>
            <a:r>
              <a:rPr lang="en-US" sz="2400" i="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ợc độc lập theo con đ</a:t>
            </a:r>
            <a:r>
              <a:rPr lang="vi-VN" sz="2400" i="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ư</a:t>
            </a:r>
            <a:r>
              <a:rPr lang="en-US" sz="2400" i="1">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ờng cách mạng vô sản”</a:t>
            </a:r>
            <a:endParaRPr lang="en-US" sz="2400">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4" name="TextBox 3">
            <a:extLst>
              <a:ext uri="{FF2B5EF4-FFF2-40B4-BE49-F238E27FC236}">
                <a16:creationId xmlns:a16="http://schemas.microsoft.com/office/drawing/2014/main" id="{00C27AE5-F6F6-0BFC-3C02-68E8577DC3C8}"/>
              </a:ext>
            </a:extLst>
          </p:cNvPr>
          <p:cNvSpPr txBox="1"/>
          <p:nvPr/>
        </p:nvSpPr>
        <p:spPr>
          <a:xfrm>
            <a:off x="2270523" y="2814542"/>
            <a:ext cx="2657887" cy="400110"/>
          </a:xfrm>
          <a:prstGeom prst="rect">
            <a:avLst/>
          </a:prstGeom>
          <a:noFill/>
        </p:spPr>
        <p:txBody>
          <a:bodyPr wrap="square">
            <a:spAutoFit/>
          </a:bodyPr>
          <a:lstStyle/>
          <a:p>
            <a:r>
              <a:rPr lang="en-US" sz="2000" b="1" i="1" u="sng">
                <a:solidFill>
                  <a:srgbClr val="0066FF"/>
                </a:solidFill>
                <a:latin typeface="ZapfChancery-Medium" panose="00000400000000000000" pitchFamily="2" charset="0"/>
                <a:ea typeface="ZapfChancery-Medium" panose="00000400000000000000" pitchFamily="2" charset="0"/>
                <a:cs typeface="ZapfChancery-Medium" panose="00000400000000000000" pitchFamily="2" charset="0"/>
              </a:rPr>
              <a:t>Tất yếu  bởi các lý do sau:</a:t>
            </a:r>
            <a:endParaRPr lang="en-US" sz="2000"/>
          </a:p>
        </p:txBody>
      </p:sp>
      <p:pic>
        <p:nvPicPr>
          <p:cNvPr id="10" name="Picture 2" descr="C:\Users\QUOC HUY\Desktop\Logo_Đại_học_FPT.png">
            <a:extLst>
              <a:ext uri="{FF2B5EF4-FFF2-40B4-BE49-F238E27FC236}">
                <a16:creationId xmlns:a16="http://schemas.microsoft.com/office/drawing/2014/main" id="{AAD51AFD-33C0-897D-42DC-914E56E4FD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0075"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5" name="Arrow: Curved Right 14">
            <a:extLst>
              <a:ext uri="{FF2B5EF4-FFF2-40B4-BE49-F238E27FC236}">
                <a16:creationId xmlns:a16="http://schemas.microsoft.com/office/drawing/2014/main" id="{8784E746-DDB0-5EBA-6073-02517C9206FD}"/>
              </a:ext>
            </a:extLst>
          </p:cNvPr>
          <p:cNvSpPr/>
          <p:nvPr/>
        </p:nvSpPr>
        <p:spPr>
          <a:xfrm>
            <a:off x="2228850" y="1988820"/>
            <a:ext cx="1120140" cy="2903220"/>
          </a:xfrm>
          <a:prstGeom prst="curvedRightArrow">
            <a:avLst>
              <a:gd name="adj1" fmla="val 25000"/>
              <a:gd name="adj2" fmla="val 77061"/>
              <a:gd name="adj3" fmla="val 33946"/>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293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4"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435428" y="260141"/>
            <a:ext cx="7673219" cy="804730"/>
          </a:xfrm>
          <a:prstGeom prst="rect">
            <a:avLst/>
          </a:prstGeom>
        </p:spPr>
        <p:txBody>
          <a:bodyPr spcFirstLastPara="1" vert="horz" wrap="square" lIns="121900" tIns="121900" rIns="121900" bIns="121900" rtlCol="0" anchor="b" anchorCtr="0">
            <a:noAutofit/>
          </a:bodyPr>
          <a:lstStyle/>
          <a:p>
            <a:pPr indent="609585">
              <a:lnSpc>
                <a:spcPct val="115000"/>
              </a:lnSpc>
              <a:spcBef>
                <a:spcPts val="400"/>
              </a:spcBef>
              <a:spcAft>
                <a:spcPts val="400"/>
              </a:spcAft>
            </a:pPr>
            <a:r>
              <a:rPr lang="vi-VN" sz="2400" b="1" i="1" dirty="0">
                <a:solidFill>
                  <a:srgbClr val="FF0000"/>
                </a:solidFill>
                <a:latin typeface="Lato Light" panose="020F0502020204030203" pitchFamily="34" charset="0"/>
                <a:ea typeface="Lato Light" panose="020F0502020204030203" pitchFamily="34" charset="0"/>
                <a:cs typeface="Lato Light" panose="020F0502020204030203" pitchFamily="34" charset="0"/>
              </a:rPr>
              <a:t>c. Một số đặc trưng cơ bản của xã hội xã hội chủ nghĩa</a:t>
            </a:r>
            <a:endParaRPr lang="en-US" sz="2400" b="1" dirty="0">
              <a:solidFill>
                <a:srgbClr val="FF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01" name="Google Shape;201;p30"/>
          <p:cNvSpPr txBox="1">
            <a:spLocks noGrp="1"/>
          </p:cNvSpPr>
          <p:nvPr>
            <p:ph type="body" idx="1"/>
          </p:nvPr>
        </p:nvSpPr>
        <p:spPr>
          <a:xfrm>
            <a:off x="1513166" y="1336355"/>
            <a:ext cx="3776459" cy="209264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vert="horz" wrap="square" lIns="121900" tIns="121900" rIns="121900" bIns="121900" rtlCol="0" anchor="t" anchorCtr="0">
            <a:noAutofit/>
          </a:bodyPr>
          <a:lstStyle/>
          <a:p>
            <a:pPr marL="0" indent="0" algn="ctr">
              <a:buNone/>
            </a:pPr>
            <a:r>
              <a:rPr lang="vi-VN" sz="2133" b="1" i="1" u="sng" dirty="0">
                <a:solidFill>
                  <a:srgbClr val="00B0F0"/>
                </a:solidFill>
                <a:latin typeface="Lato Light" panose="020F0502020204030203" pitchFamily="34" charset="0"/>
                <a:ea typeface="Lato Light" panose="020F0502020204030203" pitchFamily="34" charset="0"/>
                <a:cs typeface="Lato Light" panose="020F0502020204030203" pitchFamily="34" charset="0"/>
              </a:rPr>
              <a:t>Thứ nhất, về </a:t>
            </a:r>
            <a:r>
              <a:rPr lang="vi-VN" sz="2133" b="1" i="1" u="sng">
                <a:solidFill>
                  <a:srgbClr val="00B0F0"/>
                </a:solidFill>
                <a:latin typeface="Lato Light" panose="020F0502020204030203" pitchFamily="34" charset="0"/>
                <a:ea typeface="Lato Light" panose="020F0502020204030203" pitchFamily="34" charset="0"/>
                <a:cs typeface="Lato Light" panose="020F0502020204030203" pitchFamily="34" charset="0"/>
              </a:rPr>
              <a:t>chính trị</a:t>
            </a:r>
            <a:endParaRPr lang="en-US" sz="2133" b="1" i="1" u="sng">
              <a:solidFill>
                <a:srgbClr val="00B0F0"/>
              </a:solidFill>
              <a:latin typeface="Lato Light" panose="020F0502020204030203" pitchFamily="34" charset="0"/>
              <a:ea typeface="Lato Light" panose="020F0502020204030203" pitchFamily="34" charset="0"/>
              <a:cs typeface="Lato Light" panose="020F0502020204030203" pitchFamily="34" charset="0"/>
            </a:endParaRPr>
          </a:p>
          <a:p>
            <a:pPr marL="0" indent="0" algn="ctr">
              <a:buNone/>
            </a:pPr>
            <a:endParaRPr lang="en-US" sz="600" b="1" i="1" u="sng" dirty="0">
              <a:solidFill>
                <a:srgbClr val="00B0F0"/>
              </a:solidFill>
              <a:latin typeface="Lato Light" panose="020F0502020204030203" pitchFamily="34" charset="0"/>
              <a:ea typeface="Lato Light" panose="020F0502020204030203" pitchFamily="34" charset="0"/>
              <a:cs typeface="Lato Light" panose="020F0502020204030203" pitchFamily="34" charset="0"/>
            </a:endParaRPr>
          </a:p>
          <a:p>
            <a:pPr marL="0" indent="0">
              <a:buNone/>
            </a:pPr>
            <a:r>
              <a:rPr lang="vi-VN" sz="2133" i="1" dirty="0">
                <a:latin typeface="Lato Light" panose="020F0502020204030203" pitchFamily="34" charset="0"/>
                <a:ea typeface="Lato Light" panose="020F0502020204030203" pitchFamily="34" charset="0"/>
                <a:cs typeface="Lato Light" panose="020F0502020204030203" pitchFamily="34" charset="0"/>
              </a:rPr>
              <a:t>Xã hội xã hội chủ nghĩa là xã hội </a:t>
            </a:r>
            <a:r>
              <a:rPr lang="en-US" sz="2133" i="1" dirty="0">
                <a:latin typeface="Lato Light" panose="020F0502020204030203" pitchFamily="34" charset="0"/>
                <a:ea typeface="Lato Light" panose="020F0502020204030203" pitchFamily="34" charset="0"/>
                <a:cs typeface="Lato Light" panose="020F0502020204030203" pitchFamily="34" charset="0"/>
              </a:rPr>
              <a:t>do </a:t>
            </a:r>
            <a:r>
              <a:rPr lang="en-US" sz="2133" i="1" dirty="0" err="1">
                <a:latin typeface="Lato Light" panose="020F0502020204030203" pitchFamily="34" charset="0"/>
                <a:ea typeface="Lato Light" panose="020F0502020204030203" pitchFamily="34" charset="0"/>
                <a:cs typeface="Lato Light" panose="020F0502020204030203" pitchFamily="34" charset="0"/>
              </a:rPr>
              <a:t>nhân</a:t>
            </a:r>
            <a:r>
              <a:rPr lang="en-US" sz="2133" i="1" dirty="0">
                <a:latin typeface="Lato Light" panose="020F0502020204030203" pitchFamily="34" charset="0"/>
                <a:ea typeface="Lato Light" panose="020F0502020204030203" pitchFamily="34" charset="0"/>
                <a:cs typeface="Lato Light" panose="020F0502020204030203" pitchFamily="34" charset="0"/>
              </a:rPr>
              <a:t> </a:t>
            </a:r>
            <a:r>
              <a:rPr lang="en-US" sz="2133" i="1" dirty="0" err="1">
                <a:latin typeface="Lato Light" panose="020F0502020204030203" pitchFamily="34" charset="0"/>
                <a:ea typeface="Lato Light" panose="020F0502020204030203" pitchFamily="34" charset="0"/>
                <a:cs typeface="Lato Light" panose="020F0502020204030203" pitchFamily="34" charset="0"/>
              </a:rPr>
              <a:t>dân</a:t>
            </a:r>
            <a:r>
              <a:rPr lang="en-US" sz="2133" i="1" dirty="0">
                <a:latin typeface="Lato Light" panose="020F0502020204030203" pitchFamily="34" charset="0"/>
                <a:ea typeface="Lato Light" panose="020F0502020204030203" pitchFamily="34" charset="0"/>
                <a:cs typeface="Lato Light" panose="020F0502020204030203" pitchFamily="34" charset="0"/>
              </a:rPr>
              <a:t> </a:t>
            </a:r>
            <a:r>
              <a:rPr lang="en-US" sz="2133" i="1" dirty="0" err="1">
                <a:latin typeface="Lato Light" panose="020F0502020204030203" pitchFamily="34" charset="0"/>
                <a:ea typeface="Lato Light" panose="020F0502020204030203" pitchFamily="34" charset="0"/>
                <a:cs typeface="Lato Light" panose="020F0502020204030203" pitchFamily="34" charset="0"/>
              </a:rPr>
              <a:t>làm</a:t>
            </a:r>
            <a:r>
              <a:rPr lang="en-US" sz="2133" i="1" dirty="0">
                <a:latin typeface="Lato Light" panose="020F0502020204030203" pitchFamily="34" charset="0"/>
                <a:ea typeface="Lato Light" panose="020F0502020204030203" pitchFamily="34" charset="0"/>
                <a:cs typeface="Lato Light" panose="020F0502020204030203" pitchFamily="34" charset="0"/>
              </a:rPr>
              <a:t> </a:t>
            </a:r>
            <a:r>
              <a:rPr lang="vi-VN" sz="2133" i="1" dirty="0">
                <a:latin typeface="Lato Light" panose="020F0502020204030203" pitchFamily="34" charset="0"/>
                <a:ea typeface="Lato Light" panose="020F0502020204030203" pitchFamily="34" charset="0"/>
                <a:cs typeface="Lato Light" panose="020F0502020204030203" pitchFamily="34" charset="0"/>
              </a:rPr>
              <a:t>chủ</a:t>
            </a:r>
            <a:endParaRPr sz="2133"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2" name="Google Shape;202;p30"/>
          <p:cNvSpPr txBox="1">
            <a:spLocks noGrp="1"/>
          </p:cNvSpPr>
          <p:nvPr>
            <p:ph type="body" idx="2"/>
          </p:nvPr>
        </p:nvSpPr>
        <p:spPr>
          <a:xfrm>
            <a:off x="6588440" y="1336352"/>
            <a:ext cx="4105287" cy="252082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vert="horz" wrap="square" lIns="121900" tIns="121900" rIns="121900" bIns="121900" rtlCol="0" anchor="t" anchorCtr="0">
            <a:noAutofit/>
          </a:bodyPr>
          <a:lstStyle/>
          <a:p>
            <a:pPr marL="0" indent="0" algn="ctr">
              <a:buNone/>
            </a:pPr>
            <a:r>
              <a:rPr lang="vi-VN" sz="2133" b="1" i="1" u="sng" dirty="0">
                <a:solidFill>
                  <a:srgbClr val="00B0F0"/>
                </a:solidFill>
                <a:latin typeface="Lato Light" panose="020F0502020204030203" pitchFamily="34" charset="0"/>
                <a:ea typeface="Lato Light" panose="020F0502020204030203" pitchFamily="34" charset="0"/>
                <a:cs typeface="Lato Light" panose="020F0502020204030203" pitchFamily="34" charset="0"/>
              </a:rPr>
              <a:t>Thứ hai, về </a:t>
            </a:r>
            <a:r>
              <a:rPr lang="vi-VN" sz="2133" b="1" i="1" u="sng">
                <a:solidFill>
                  <a:srgbClr val="00B0F0"/>
                </a:solidFill>
                <a:latin typeface="Lato Light" panose="020F0502020204030203" pitchFamily="34" charset="0"/>
                <a:ea typeface="Lato Light" panose="020F0502020204030203" pitchFamily="34" charset="0"/>
                <a:cs typeface="Lato Light" panose="020F0502020204030203" pitchFamily="34" charset="0"/>
              </a:rPr>
              <a:t>kinh tế</a:t>
            </a:r>
            <a:endParaRPr lang="en-US" sz="2133" b="1" i="1" u="sng">
              <a:solidFill>
                <a:srgbClr val="00B0F0"/>
              </a:solidFill>
              <a:latin typeface="Lato Light" panose="020F0502020204030203" pitchFamily="34" charset="0"/>
              <a:ea typeface="Lato Light" panose="020F0502020204030203" pitchFamily="34" charset="0"/>
              <a:cs typeface="Lato Light" panose="020F0502020204030203" pitchFamily="34" charset="0"/>
            </a:endParaRPr>
          </a:p>
          <a:p>
            <a:pPr marL="0" indent="0" algn="ctr">
              <a:buNone/>
            </a:pPr>
            <a:endParaRPr lang="en-US" sz="500" b="1" i="1" u="sng" dirty="0">
              <a:solidFill>
                <a:srgbClr val="00B0F0"/>
              </a:solidFill>
              <a:latin typeface="Lato Light" panose="020F0502020204030203" pitchFamily="34" charset="0"/>
              <a:ea typeface="Lato Light" panose="020F0502020204030203" pitchFamily="34" charset="0"/>
              <a:cs typeface="Lato Light" panose="020F0502020204030203" pitchFamily="34" charset="0"/>
            </a:endParaRPr>
          </a:p>
          <a:p>
            <a:pPr marL="0" indent="0">
              <a:buNone/>
            </a:pPr>
            <a:r>
              <a:rPr lang="vi-VN" sz="2133" i="1" dirty="0">
                <a:latin typeface="Lato Light" panose="020F0502020204030203" pitchFamily="34" charset="0"/>
                <a:ea typeface="Lato Light" panose="020F0502020204030203" pitchFamily="34" charset="0"/>
                <a:cs typeface="Lato Light" panose="020F0502020204030203" pitchFamily="34" charset="0"/>
              </a:rPr>
              <a:t> Xã hội xã hội chủ nghĩa là xã hội có nền kinh tế phát triển cao dựa trên lực lượng sản xuất hiện đại và chế độ công hữu về tư liệu sản xuất chủ yếu</a:t>
            </a:r>
            <a:endParaRPr sz="2133"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3" name="Google Shape;203;p30"/>
          <p:cNvSpPr txBox="1">
            <a:spLocks noGrp="1"/>
          </p:cNvSpPr>
          <p:nvPr>
            <p:ph type="body" idx="3"/>
          </p:nvPr>
        </p:nvSpPr>
        <p:spPr>
          <a:xfrm>
            <a:off x="1469734" y="3716825"/>
            <a:ext cx="3819891" cy="254483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vert="horz" wrap="square" lIns="121900" tIns="121900" rIns="121900" bIns="121900" rtlCol="0" anchor="t" anchorCtr="0">
            <a:noAutofit/>
          </a:bodyPr>
          <a:lstStyle/>
          <a:p>
            <a:pPr marL="0" indent="0" algn="ctr">
              <a:buNone/>
            </a:pPr>
            <a:r>
              <a:rPr lang="vi-VN" sz="2133" b="1" i="1" u="sng" dirty="0">
                <a:solidFill>
                  <a:srgbClr val="00B0F0"/>
                </a:solidFill>
                <a:latin typeface="Lato Light" panose="020F0502020204030203" pitchFamily="34" charset="0"/>
                <a:ea typeface="Lato Light" panose="020F0502020204030203" pitchFamily="34" charset="0"/>
                <a:cs typeface="Lato Light" panose="020F0502020204030203" pitchFamily="34" charset="0"/>
              </a:rPr>
              <a:t>Thứ ba về văn hóa, đạo đức và các quan hệ </a:t>
            </a:r>
            <a:r>
              <a:rPr lang="vi-VN" sz="2133" b="1" i="1" u="sng">
                <a:solidFill>
                  <a:srgbClr val="00B0F0"/>
                </a:solidFill>
                <a:latin typeface="Lato Light" panose="020F0502020204030203" pitchFamily="34" charset="0"/>
                <a:ea typeface="Lato Light" panose="020F0502020204030203" pitchFamily="34" charset="0"/>
                <a:cs typeface="Lato Light" panose="020F0502020204030203" pitchFamily="34" charset="0"/>
              </a:rPr>
              <a:t>xã hội</a:t>
            </a:r>
            <a:endParaRPr lang="en-US" sz="2133" b="1" i="1" u="sng">
              <a:solidFill>
                <a:srgbClr val="00B0F0"/>
              </a:solidFill>
              <a:latin typeface="Lato Light" panose="020F0502020204030203" pitchFamily="34" charset="0"/>
              <a:ea typeface="Lato Light" panose="020F0502020204030203" pitchFamily="34" charset="0"/>
              <a:cs typeface="Lato Light" panose="020F0502020204030203" pitchFamily="34" charset="0"/>
            </a:endParaRPr>
          </a:p>
          <a:p>
            <a:pPr marL="0" indent="0" algn="ctr">
              <a:buNone/>
            </a:pPr>
            <a:endParaRPr lang="en-US" sz="500" b="1" i="1" u="sng" dirty="0">
              <a:solidFill>
                <a:srgbClr val="00B0F0"/>
              </a:solidFill>
              <a:latin typeface="Lato Light" panose="020F0502020204030203" pitchFamily="34" charset="0"/>
              <a:ea typeface="Lato Light" panose="020F0502020204030203" pitchFamily="34" charset="0"/>
              <a:cs typeface="Lato Light" panose="020F0502020204030203" pitchFamily="34" charset="0"/>
            </a:endParaRPr>
          </a:p>
          <a:p>
            <a:pPr marL="0" indent="0">
              <a:buNone/>
            </a:pPr>
            <a:r>
              <a:rPr lang="vi-VN" sz="2133" i="1" dirty="0">
                <a:latin typeface="Lato Light" panose="020F0502020204030203" pitchFamily="34" charset="0"/>
                <a:ea typeface="Lato Light" panose="020F0502020204030203" pitchFamily="34" charset="0"/>
                <a:cs typeface="Lato Light" panose="020F0502020204030203" pitchFamily="34" charset="0"/>
              </a:rPr>
              <a:t>Xã hội xã hội chủ nghĩa có trình độ phát triển cao về văn hoá và đạo đức, bảo đảm sự công bằng, hợp lý trong các quan hệ xã hội</a:t>
            </a:r>
            <a:r>
              <a:rPr lang="en-US" sz="2133" i="1" dirty="0">
                <a:latin typeface="Lato Light" panose="020F0502020204030203" pitchFamily="34" charset="0"/>
                <a:ea typeface="Lato Light" panose="020F0502020204030203" pitchFamily="34" charset="0"/>
                <a:cs typeface="Lato Light" panose="020F0502020204030203" pitchFamily="34" charset="0"/>
              </a:rPr>
              <a:t>.</a:t>
            </a:r>
            <a:endParaRPr lang="en-US" sz="2133" dirty="0">
              <a:latin typeface="Lato Light" panose="020F0502020204030203" pitchFamily="34" charset="0"/>
              <a:ea typeface="Lato Light" panose="020F0502020204030203" pitchFamily="34" charset="0"/>
              <a:cs typeface="Lato Light" panose="020F0502020204030203" pitchFamily="34" charset="0"/>
            </a:endParaRPr>
          </a:p>
          <a:p>
            <a:pPr marL="0" indent="0">
              <a:buNone/>
            </a:pPr>
            <a:endParaRPr sz="2133" b="1"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4" name="Google Shape;204;p30"/>
          <p:cNvSpPr txBox="1">
            <a:spLocks noGrp="1"/>
          </p:cNvSpPr>
          <p:nvPr>
            <p:ph type="sldNum" idx="12"/>
          </p:nvPr>
        </p:nvSpPr>
        <p:spPr>
          <a:xfrm>
            <a:off x="11230036" y="4867192"/>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sz="2133">
                <a:latin typeface="Lato Light" panose="020F0502020204030203" pitchFamily="34" charset="0"/>
                <a:ea typeface="Lato Light" panose="020F0502020204030203" pitchFamily="34" charset="0"/>
                <a:cs typeface="Lato Light" panose="020F0502020204030203" pitchFamily="34" charset="0"/>
              </a:rPr>
              <a:pPr/>
              <a:t>8</a:t>
            </a:fld>
            <a:endParaRPr sz="2133"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5" name="Google Shape;205;p30"/>
          <p:cNvSpPr txBox="1">
            <a:spLocks noGrp="1"/>
          </p:cNvSpPr>
          <p:nvPr>
            <p:ph type="body" idx="1"/>
          </p:nvPr>
        </p:nvSpPr>
        <p:spPr>
          <a:xfrm>
            <a:off x="6588440" y="3695124"/>
            <a:ext cx="4105287" cy="254483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vert="horz" wrap="square" lIns="121900" tIns="121900" rIns="121900" bIns="121900" rtlCol="0" anchor="t" anchorCtr="0">
            <a:noAutofit/>
          </a:bodyPr>
          <a:lstStyle/>
          <a:p>
            <a:pPr marL="0" indent="0" algn="ctr">
              <a:buNone/>
            </a:pPr>
            <a:r>
              <a:rPr lang="vi-VN" sz="2133" b="1" i="1" u="sng" dirty="0">
                <a:solidFill>
                  <a:srgbClr val="00B0F0"/>
                </a:solidFill>
                <a:latin typeface="Lato Light" panose="020F0502020204030203" pitchFamily="34" charset="0"/>
                <a:ea typeface="Lato Light" panose="020F0502020204030203" pitchFamily="34" charset="0"/>
                <a:cs typeface="Lato Light" panose="020F0502020204030203" pitchFamily="34" charset="0"/>
              </a:rPr>
              <a:t>Thứ tư, về chủ thể xây dựng chủ nghĩa </a:t>
            </a:r>
            <a:r>
              <a:rPr lang="vi-VN" sz="2133" b="1" i="1" u="sng">
                <a:solidFill>
                  <a:srgbClr val="00B0F0"/>
                </a:solidFill>
                <a:latin typeface="Lato Light" panose="020F0502020204030203" pitchFamily="34" charset="0"/>
                <a:ea typeface="Lato Light" panose="020F0502020204030203" pitchFamily="34" charset="0"/>
                <a:cs typeface="Lato Light" panose="020F0502020204030203" pitchFamily="34" charset="0"/>
              </a:rPr>
              <a:t>xã hội</a:t>
            </a:r>
            <a:endParaRPr lang="en-US" sz="2133" b="1" i="1" u="sng">
              <a:solidFill>
                <a:srgbClr val="00B0F0"/>
              </a:solidFill>
              <a:latin typeface="Lato Light" panose="020F0502020204030203" pitchFamily="34" charset="0"/>
              <a:ea typeface="Lato Light" panose="020F0502020204030203" pitchFamily="34" charset="0"/>
              <a:cs typeface="Lato Light" panose="020F0502020204030203" pitchFamily="34" charset="0"/>
            </a:endParaRPr>
          </a:p>
          <a:p>
            <a:pPr marL="0" indent="0" algn="ctr">
              <a:buNone/>
            </a:pPr>
            <a:endParaRPr sz="500" b="1" i="1" u="sng" dirty="0">
              <a:solidFill>
                <a:srgbClr val="00B0F0"/>
              </a:solidFill>
              <a:latin typeface="Lato Light" panose="020F0502020204030203" pitchFamily="34" charset="0"/>
              <a:ea typeface="Lato Light" panose="020F0502020204030203" pitchFamily="34" charset="0"/>
              <a:cs typeface="Lato Light" panose="020F0502020204030203" pitchFamily="34" charset="0"/>
            </a:endParaRPr>
          </a:p>
          <a:p>
            <a:pPr marL="0" indent="0" algn="just">
              <a:lnSpc>
                <a:spcPct val="107000"/>
              </a:lnSpc>
              <a:spcBef>
                <a:spcPts val="400"/>
              </a:spcBef>
              <a:spcAft>
                <a:spcPts val="400"/>
              </a:spcAft>
              <a:buNone/>
            </a:pPr>
            <a:r>
              <a:rPr lang="vi-VN" sz="2133" i="1" dirty="0">
                <a:latin typeface="Lato Light" panose="020F0502020204030203" pitchFamily="34" charset="0"/>
                <a:ea typeface="Lato Light" panose="020F0502020204030203" pitchFamily="34" charset="0"/>
                <a:cs typeface="Lato Light" panose="020F0502020204030203" pitchFamily="34" charset="0"/>
              </a:rPr>
              <a:t>Chủ nghĩa xã hội là công trình tập thể của nhân dân dưới sự lãnh đạo của Đảng Cộng sản</a:t>
            </a:r>
            <a:r>
              <a:rPr lang="en-US" sz="2133" i="1" dirty="0">
                <a:latin typeface="Lato Light" panose="020F0502020204030203" pitchFamily="34" charset="0"/>
                <a:ea typeface="Lato Light" panose="020F0502020204030203" pitchFamily="34" charset="0"/>
                <a:cs typeface="Lato Light" panose="020F0502020204030203" pitchFamily="34" charset="0"/>
              </a:rPr>
              <a:t>.</a:t>
            </a:r>
            <a:endParaRPr lang="en-US" sz="2133"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5" name="Graphic 4" descr="Target Audience">
            <a:extLst>
              <a:ext uri="{FF2B5EF4-FFF2-40B4-BE49-F238E27FC236}">
                <a16:creationId xmlns:a16="http://schemas.microsoft.com/office/drawing/2014/main" id="{B62A7B42-D4C1-B19C-6B9F-579943F3A2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7977" y="3671454"/>
            <a:ext cx="914400" cy="914400"/>
          </a:xfrm>
          <a:prstGeom prst="rect">
            <a:avLst/>
          </a:prstGeom>
        </p:spPr>
      </p:pic>
      <p:pic>
        <p:nvPicPr>
          <p:cNvPr id="7" name="Graphic 6" descr="Dragon dance">
            <a:extLst>
              <a:ext uri="{FF2B5EF4-FFF2-40B4-BE49-F238E27FC236}">
                <a16:creationId xmlns:a16="http://schemas.microsoft.com/office/drawing/2014/main" id="{BE214706-3F80-D218-8ADB-45FA6E5D61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382" y="3857173"/>
            <a:ext cx="914400" cy="914400"/>
          </a:xfrm>
          <a:prstGeom prst="rect">
            <a:avLst/>
          </a:prstGeom>
        </p:spPr>
      </p:pic>
      <p:pic>
        <p:nvPicPr>
          <p:cNvPr id="9" name="Graphic 8" descr="Robot">
            <a:extLst>
              <a:ext uri="{FF2B5EF4-FFF2-40B4-BE49-F238E27FC236}">
                <a16:creationId xmlns:a16="http://schemas.microsoft.com/office/drawing/2014/main" id="{8F3D080A-A62C-0E50-1092-BF1566D342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3119" y="1233687"/>
            <a:ext cx="914400" cy="914400"/>
          </a:xfrm>
          <a:prstGeom prst="rect">
            <a:avLst/>
          </a:prstGeom>
        </p:spPr>
      </p:pic>
      <p:pic>
        <p:nvPicPr>
          <p:cNvPr id="11" name="Graphic 10" descr="Gavel">
            <a:extLst>
              <a:ext uri="{FF2B5EF4-FFF2-40B4-BE49-F238E27FC236}">
                <a16:creationId xmlns:a16="http://schemas.microsoft.com/office/drawing/2014/main" id="{AB35E938-4FCE-4E48-EFA6-56359F3E84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28582" y="1233687"/>
            <a:ext cx="914400" cy="914400"/>
          </a:xfrm>
          <a:prstGeom prst="rect">
            <a:avLst/>
          </a:prstGeom>
        </p:spPr>
      </p:pic>
      <p:grpSp>
        <p:nvGrpSpPr>
          <p:cNvPr id="2" name="Group 1">
            <a:extLst>
              <a:ext uri="{FF2B5EF4-FFF2-40B4-BE49-F238E27FC236}">
                <a16:creationId xmlns:a16="http://schemas.microsoft.com/office/drawing/2014/main" id="{98FB6D34-79E5-0022-ED77-7773A2DF946E}"/>
              </a:ext>
            </a:extLst>
          </p:cNvPr>
          <p:cNvGrpSpPr/>
          <p:nvPr/>
        </p:nvGrpSpPr>
        <p:grpSpPr>
          <a:xfrm>
            <a:off x="-633627" y="4016416"/>
            <a:ext cx="4002918" cy="2723920"/>
            <a:chOff x="-633627" y="4016416"/>
            <a:chExt cx="4002918" cy="2723920"/>
          </a:xfrm>
        </p:grpSpPr>
        <p:sp>
          <p:nvSpPr>
            <p:cNvPr id="3" name="Freeform: Shape 2">
              <a:extLst>
                <a:ext uri="{FF2B5EF4-FFF2-40B4-BE49-F238E27FC236}">
                  <a16:creationId xmlns:a16="http://schemas.microsoft.com/office/drawing/2014/main" id="{D5304B9C-3312-EE7A-34C1-6583E74CFE14}"/>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 name="Freeform: Shape 3">
              <a:extLst>
                <a:ext uri="{FF2B5EF4-FFF2-40B4-BE49-F238E27FC236}">
                  <a16:creationId xmlns:a16="http://schemas.microsoft.com/office/drawing/2014/main" id="{BAD917CD-3B56-BCB8-D950-4F33C3B56D9B}"/>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6" name="Picture 5" descr="C:\Users\QUOC HUY\Desktop\Logo_Đại_học_FPT.png">
            <a:extLst>
              <a:ext uri="{FF2B5EF4-FFF2-40B4-BE49-F238E27FC236}">
                <a16:creationId xmlns:a16="http://schemas.microsoft.com/office/drawing/2014/main" id="{07CC3521-D76C-70E6-FE56-6E46B486E6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38987" y="585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animEffect transition="in" filter="fade">
                                      <p:cBhvr>
                                        <p:cTn id="7" dur="1000"/>
                                        <p:tgtEl>
                                          <p:spTgt spid="201">
                                            <p:txEl>
                                              <p:pRg st="0" end="0"/>
                                            </p:txEl>
                                          </p:spTgt>
                                        </p:tgtEl>
                                      </p:cBhvr>
                                    </p:animEffect>
                                    <p:anim calcmode="lin" valueType="num">
                                      <p:cBhvr>
                                        <p:cTn id="8" dur="1000" fill="hold"/>
                                        <p:tgtEl>
                                          <p:spTgt spid="20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1">
                                            <p:txEl>
                                              <p:pRg st="2" end="2"/>
                                            </p:txEl>
                                          </p:spTgt>
                                        </p:tgtEl>
                                        <p:attrNameLst>
                                          <p:attrName>style.visibility</p:attrName>
                                        </p:attrNameLst>
                                      </p:cBhvr>
                                      <p:to>
                                        <p:strVal val="visible"/>
                                      </p:to>
                                    </p:set>
                                    <p:animEffect transition="in" filter="fade">
                                      <p:cBhvr>
                                        <p:cTn id="14" dur="1000"/>
                                        <p:tgtEl>
                                          <p:spTgt spid="201">
                                            <p:txEl>
                                              <p:pRg st="2" end="2"/>
                                            </p:txEl>
                                          </p:spTgt>
                                        </p:tgtEl>
                                      </p:cBhvr>
                                    </p:animEffect>
                                    <p:anim calcmode="lin" valueType="num">
                                      <p:cBhvr>
                                        <p:cTn id="15" dur="1000" fill="hold"/>
                                        <p:tgtEl>
                                          <p:spTgt spid="20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01">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02">
                                            <p:txEl>
                                              <p:pRg st="0" end="0"/>
                                            </p:txEl>
                                          </p:spTgt>
                                        </p:tgtEl>
                                        <p:attrNameLst>
                                          <p:attrName>style.visibility</p:attrName>
                                        </p:attrNameLst>
                                      </p:cBhvr>
                                      <p:to>
                                        <p:strVal val="visible"/>
                                      </p:to>
                                    </p:set>
                                    <p:animEffect transition="in" filter="fade">
                                      <p:cBhvr>
                                        <p:cTn id="26" dur="1000"/>
                                        <p:tgtEl>
                                          <p:spTgt spid="202">
                                            <p:txEl>
                                              <p:pRg st="0" end="0"/>
                                            </p:txEl>
                                          </p:spTgt>
                                        </p:tgtEl>
                                      </p:cBhvr>
                                    </p:animEffect>
                                    <p:anim calcmode="lin" valueType="num">
                                      <p:cBhvr>
                                        <p:cTn id="27" dur="1000" fill="hold"/>
                                        <p:tgtEl>
                                          <p:spTgt spid="202">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20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02">
                                            <p:txEl>
                                              <p:pRg st="2" end="2"/>
                                            </p:txEl>
                                          </p:spTgt>
                                        </p:tgtEl>
                                        <p:attrNameLst>
                                          <p:attrName>style.visibility</p:attrName>
                                        </p:attrNameLst>
                                      </p:cBhvr>
                                      <p:to>
                                        <p:strVal val="visible"/>
                                      </p:to>
                                    </p:set>
                                    <p:animEffect transition="in" filter="fade">
                                      <p:cBhvr>
                                        <p:cTn id="33" dur="1000"/>
                                        <p:tgtEl>
                                          <p:spTgt spid="202">
                                            <p:txEl>
                                              <p:pRg st="2" end="2"/>
                                            </p:txEl>
                                          </p:spTgt>
                                        </p:tgtEl>
                                      </p:cBhvr>
                                    </p:animEffect>
                                    <p:anim calcmode="lin" valueType="num">
                                      <p:cBhvr>
                                        <p:cTn id="34" dur="1000" fill="hold"/>
                                        <p:tgtEl>
                                          <p:spTgt spid="20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02">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03">
                                            <p:txEl>
                                              <p:pRg st="0" end="0"/>
                                            </p:txEl>
                                          </p:spTgt>
                                        </p:tgtEl>
                                        <p:attrNameLst>
                                          <p:attrName>style.visibility</p:attrName>
                                        </p:attrNameLst>
                                      </p:cBhvr>
                                      <p:to>
                                        <p:strVal val="visible"/>
                                      </p:to>
                                    </p:set>
                                    <p:animEffect transition="in" filter="fade">
                                      <p:cBhvr>
                                        <p:cTn id="45" dur="1000"/>
                                        <p:tgtEl>
                                          <p:spTgt spid="203">
                                            <p:txEl>
                                              <p:pRg st="0" end="0"/>
                                            </p:txEl>
                                          </p:spTgt>
                                        </p:tgtEl>
                                      </p:cBhvr>
                                    </p:animEffect>
                                    <p:anim calcmode="lin" valueType="num">
                                      <p:cBhvr>
                                        <p:cTn id="46" dur="1000" fill="hold"/>
                                        <p:tgtEl>
                                          <p:spTgt spid="203">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2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03">
                                            <p:txEl>
                                              <p:pRg st="2" end="2"/>
                                            </p:txEl>
                                          </p:spTgt>
                                        </p:tgtEl>
                                        <p:attrNameLst>
                                          <p:attrName>style.visibility</p:attrName>
                                        </p:attrNameLst>
                                      </p:cBhvr>
                                      <p:to>
                                        <p:strVal val="visible"/>
                                      </p:to>
                                    </p:set>
                                    <p:animEffect transition="in" filter="fade">
                                      <p:cBhvr>
                                        <p:cTn id="52" dur="1000"/>
                                        <p:tgtEl>
                                          <p:spTgt spid="203">
                                            <p:txEl>
                                              <p:pRg st="2" end="2"/>
                                            </p:txEl>
                                          </p:spTgt>
                                        </p:tgtEl>
                                      </p:cBhvr>
                                    </p:animEffect>
                                    <p:anim calcmode="lin" valueType="num">
                                      <p:cBhvr>
                                        <p:cTn id="53" dur="1000" fill="hold"/>
                                        <p:tgtEl>
                                          <p:spTgt spid="203">
                                            <p:txEl>
                                              <p:pRg st="2" end="2"/>
                                            </p:txEl>
                                          </p:spTgt>
                                        </p:tgtEl>
                                        <p:attrNameLst>
                                          <p:attrName>ppt_x</p:attrName>
                                        </p:attrNameLst>
                                      </p:cBhvr>
                                      <p:tavLst>
                                        <p:tav tm="0">
                                          <p:val>
                                            <p:strVal val="#ppt_x"/>
                                          </p:val>
                                        </p:tav>
                                        <p:tav tm="100000">
                                          <p:val>
                                            <p:strVal val="#ppt_x"/>
                                          </p:val>
                                        </p:tav>
                                      </p:tavLst>
                                    </p:anim>
                                    <p:anim calcmode="lin" valueType="num">
                                      <p:cBhvr>
                                        <p:cTn id="54" dur="1000" fill="hold"/>
                                        <p:tgtEl>
                                          <p:spTgt spid="203">
                                            <p:txEl>
                                              <p:pRg st="2" end="2"/>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05">
                                            <p:txEl>
                                              <p:pRg st="0" end="0"/>
                                            </p:txEl>
                                          </p:spTgt>
                                        </p:tgtEl>
                                        <p:attrNameLst>
                                          <p:attrName>style.visibility</p:attrName>
                                        </p:attrNameLst>
                                      </p:cBhvr>
                                      <p:to>
                                        <p:strVal val="visible"/>
                                      </p:to>
                                    </p:set>
                                    <p:animEffect transition="in" filter="fade">
                                      <p:cBhvr>
                                        <p:cTn id="64" dur="1000"/>
                                        <p:tgtEl>
                                          <p:spTgt spid="205">
                                            <p:txEl>
                                              <p:pRg st="0" end="0"/>
                                            </p:txEl>
                                          </p:spTgt>
                                        </p:tgtEl>
                                      </p:cBhvr>
                                    </p:animEffect>
                                    <p:anim calcmode="lin" valueType="num">
                                      <p:cBhvr>
                                        <p:cTn id="65" dur="1000" fill="hold"/>
                                        <p:tgtEl>
                                          <p:spTgt spid="205">
                                            <p:txEl>
                                              <p:pRg st="0" end="0"/>
                                            </p:txEl>
                                          </p:spTgt>
                                        </p:tgtEl>
                                        <p:attrNameLst>
                                          <p:attrName>ppt_x</p:attrName>
                                        </p:attrNameLst>
                                      </p:cBhvr>
                                      <p:tavLst>
                                        <p:tav tm="0">
                                          <p:val>
                                            <p:strVal val="#ppt_x"/>
                                          </p:val>
                                        </p:tav>
                                        <p:tav tm="100000">
                                          <p:val>
                                            <p:strVal val="#ppt_x"/>
                                          </p:val>
                                        </p:tav>
                                      </p:tavLst>
                                    </p:anim>
                                    <p:anim calcmode="lin" valueType="num">
                                      <p:cBhvr>
                                        <p:cTn id="66" dur="1000" fill="hold"/>
                                        <p:tgtEl>
                                          <p:spTgt spid="20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05">
                                            <p:txEl>
                                              <p:pRg st="2" end="2"/>
                                            </p:txEl>
                                          </p:spTgt>
                                        </p:tgtEl>
                                        <p:attrNameLst>
                                          <p:attrName>style.visibility</p:attrName>
                                        </p:attrNameLst>
                                      </p:cBhvr>
                                      <p:to>
                                        <p:strVal val="visible"/>
                                      </p:to>
                                    </p:set>
                                    <p:animEffect transition="in" filter="fade">
                                      <p:cBhvr>
                                        <p:cTn id="71" dur="1000"/>
                                        <p:tgtEl>
                                          <p:spTgt spid="205">
                                            <p:txEl>
                                              <p:pRg st="2" end="2"/>
                                            </p:txEl>
                                          </p:spTgt>
                                        </p:tgtEl>
                                      </p:cBhvr>
                                    </p:animEffect>
                                    <p:anim calcmode="lin" valueType="num">
                                      <p:cBhvr>
                                        <p:cTn id="72" dur="1000" fill="hold"/>
                                        <p:tgtEl>
                                          <p:spTgt spid="205">
                                            <p:txEl>
                                              <p:pRg st="2" end="2"/>
                                            </p:txEl>
                                          </p:spTgt>
                                        </p:tgtEl>
                                        <p:attrNameLst>
                                          <p:attrName>ppt_x</p:attrName>
                                        </p:attrNameLst>
                                      </p:cBhvr>
                                      <p:tavLst>
                                        <p:tav tm="0">
                                          <p:val>
                                            <p:strVal val="#ppt_x"/>
                                          </p:val>
                                        </p:tav>
                                        <p:tav tm="100000">
                                          <p:val>
                                            <p:strVal val="#ppt_x"/>
                                          </p:val>
                                        </p:tav>
                                      </p:tavLst>
                                    </p:anim>
                                    <p:anim calcmode="lin" valueType="num">
                                      <p:cBhvr>
                                        <p:cTn id="73" dur="1000" fill="hold"/>
                                        <p:tgtEl>
                                          <p:spTgt spid="205">
                                            <p:txEl>
                                              <p:pRg st="2" end="2"/>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1000"/>
                                        <p:tgtEl>
                                          <p:spTgt spid="5"/>
                                        </p:tgtEl>
                                      </p:cBhvr>
                                    </p:animEffect>
                                    <p:anim calcmode="lin" valueType="num">
                                      <p:cBhvr>
                                        <p:cTn id="77" dur="1000" fill="hold"/>
                                        <p:tgtEl>
                                          <p:spTgt spid="5"/>
                                        </p:tgtEl>
                                        <p:attrNameLst>
                                          <p:attrName>ppt_x</p:attrName>
                                        </p:attrNameLst>
                                      </p:cBhvr>
                                      <p:tavLst>
                                        <p:tav tm="0">
                                          <p:val>
                                            <p:strVal val="#ppt_x"/>
                                          </p:val>
                                        </p:tav>
                                        <p:tav tm="100000">
                                          <p:val>
                                            <p:strVal val="#ppt_x"/>
                                          </p:val>
                                        </p:tav>
                                      </p:tavLst>
                                    </p:anim>
                                    <p:anim calcmode="lin" valueType="num">
                                      <p:cBhvr>
                                        <p:cTn id="7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build="p"/>
      <p:bldP spid="202" grpId="0" build="p"/>
      <p:bldP spid="203" grpId="0" build="p"/>
      <p:bldP spid="20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F114BEF-5EDA-1955-ED53-A0F87E795A7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7709AE7-71AE-A416-5562-7465A9041EBE}"/>
              </a:ext>
            </a:extLst>
          </p:cNvPr>
          <p:cNvSpPr/>
          <p:nvPr/>
        </p:nvSpPr>
        <p:spPr>
          <a:xfrm>
            <a:off x="125731" y="685505"/>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C926DC70-A61B-E739-FCA6-E3A36365AB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8202A46E-615D-C8D7-1D0A-94AD77ABC940}"/>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8202A46E-615D-C8D7-1D0A-94AD77ABC940}"/>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CD83DC7-3D67-C78A-3AD0-2A5E554F739C}"/>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CD83DC7-3D67-C78A-3AD0-2A5E554F739C}"/>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81" name="Google Shape;81;p16"/>
          <p:cNvSpPr txBox="1">
            <a:spLocks noGrp="1"/>
          </p:cNvSpPr>
          <p:nvPr>
            <p:ph type="ctrTitle"/>
          </p:nvPr>
        </p:nvSpPr>
        <p:spPr>
          <a:xfrm>
            <a:off x="3794265" y="1787195"/>
            <a:ext cx="6613533" cy="1614456"/>
          </a:xfrm>
          <a:prstGeom prst="rect">
            <a:avLst/>
          </a:prstGeom>
        </p:spPr>
        <p:txBody>
          <a:bodyPr spcFirstLastPara="1" vert="horz" wrap="square" lIns="121900" tIns="121900" rIns="121900" bIns="121900" rtlCol="0" anchor="ctr" anchorCtr="0">
            <a:noAutofit/>
          </a:bodyPr>
          <a:lstStyle/>
          <a:p>
            <a:pPr algn="l">
              <a:lnSpc>
                <a:spcPct val="150000"/>
              </a:lnSpc>
            </a:pPr>
            <a:r>
              <a:rPr lang="e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3.2. Tư tưởng Hồ Chí Minh về chủ nghĩa xã hội và xây dựng chủ nghĩa xã hội ở Việt Nam</a:t>
            </a:r>
            <a:endParaRPr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2" name="Google Shape;82;p16"/>
          <p:cNvSpPr txBox="1">
            <a:spLocks noGrp="1"/>
          </p:cNvSpPr>
          <p:nvPr>
            <p:ph type="subTitle" idx="1"/>
          </p:nvPr>
        </p:nvSpPr>
        <p:spPr>
          <a:xfrm>
            <a:off x="4285208" y="3190702"/>
            <a:ext cx="5773192" cy="1200660"/>
          </a:xfrm>
          <a:prstGeom prst="rect">
            <a:avLst/>
          </a:prstGeom>
        </p:spPr>
        <p:txBody>
          <a:bodyPr spcFirstLastPara="1" vert="horz" wrap="square" lIns="121900" tIns="121900" rIns="121900" bIns="121900" rtlCol="0" anchor="ctr" anchorCtr="0">
            <a:noAutofit/>
          </a:bodyPr>
          <a:lstStyle/>
          <a:p>
            <a:pPr marL="0" indent="0" algn="l">
              <a:lnSpc>
                <a:spcPct val="150000"/>
              </a:lnSpc>
            </a:pPr>
            <a:r>
              <a:rPr lang="e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3.2.2. </a:t>
            </a:r>
            <a:r>
              <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xây dựng chủ nghĩa xã hội ở Việt Nam</a:t>
            </a:r>
            <a:endParaRPr lang="en-US"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19957961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TotalTime>
  <Words>1911</Words>
  <Application>Microsoft Office PowerPoint</Application>
  <PresentationFormat>Widescreen</PresentationFormat>
  <Paragraphs>164</Paragraphs>
  <Slides>20</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Amatic SC</vt:lpstr>
      <vt:lpstr>Arial</vt:lpstr>
      <vt:lpstr>Calibri</vt:lpstr>
      <vt:lpstr>Calibri Light</vt:lpstr>
      <vt:lpstr>Lato Light</vt:lpstr>
      <vt:lpstr>Leelawadee UI</vt:lpstr>
      <vt:lpstr>NewCentury-Narrow</vt:lpstr>
      <vt:lpstr>ZapfChancery-Medium</vt:lpstr>
      <vt:lpstr>Office Theme</vt:lpstr>
      <vt:lpstr>PowerPoint Presentation</vt:lpstr>
      <vt:lpstr>3.2. Tư tưởng Hồ Chí Minh về chủ nghĩa xã hội và xây dựng chủ nghĩa xã hội ở Việt Nam</vt:lpstr>
      <vt:lpstr>PowerPoint Presentation</vt:lpstr>
      <vt:lpstr>Người khẳng định mục đích của cách mạng Việt Nam là tiến đến chủ nghĩa xã hội rồi đến chủ nghĩa cộng sản. Vì, chủ nghĩa cộng sản có hai giai đoạn</vt:lpstr>
      <vt:lpstr>PowerPoint Presentation</vt:lpstr>
      <vt:lpstr>PowerPoint Presentation</vt:lpstr>
      <vt:lpstr>PowerPoint Presentation</vt:lpstr>
      <vt:lpstr>c. Một số đặc trưng cơ bản của xã hội xã hội chủ nghĩa</vt:lpstr>
      <vt:lpstr>3.2. Tư tưởng Hồ Chí Minh về chủ nghĩa xã hội và xây dựng chủ nghĩa xã hội ở Việt Nam</vt:lpstr>
      <vt:lpstr>PowerPoint Presentation</vt:lpstr>
      <vt:lpstr>PowerPoint Presentation</vt:lpstr>
      <vt:lpstr>Mục tiêu chủ nghĩa xã hội ở Việt Nam</vt:lpstr>
      <vt:lpstr>PowerPoint Presentation</vt:lpstr>
      <vt:lpstr>PowerPoint Presentation</vt:lpstr>
      <vt:lpstr>PowerPoint Presentation</vt:lpstr>
      <vt:lpstr>PowerPoint Presentation</vt:lpstr>
      <vt:lpstr>PowerPoint Presentation</vt:lpstr>
      <vt:lpstr>PowerPoint Presentation</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40</cp:revision>
  <dcterms:created xsi:type="dcterms:W3CDTF">2024-02-02T23:02:12Z</dcterms:created>
  <dcterms:modified xsi:type="dcterms:W3CDTF">2024-03-07T22:48:20Z</dcterms:modified>
</cp:coreProperties>
</file>